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1"/>
  </p:notesMasterIdLst>
  <p:sldIdLst>
    <p:sldId id="278" r:id="rId2"/>
    <p:sldId id="271" r:id="rId3"/>
    <p:sldId id="273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75" r:id="rId13"/>
    <p:sldId id="287" r:id="rId14"/>
    <p:sldId id="288" r:id="rId15"/>
    <p:sldId id="289" r:id="rId16"/>
    <p:sldId id="276" r:id="rId17"/>
    <p:sldId id="277" r:id="rId18"/>
    <p:sldId id="274" r:id="rId19"/>
    <p:sldId id="290" r:id="rId2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A2E9"/>
    <a:srgbClr val="EA7ADF"/>
    <a:srgbClr val="FECEF8"/>
    <a:srgbClr val="F8D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982" autoAdjust="0"/>
    <p:restoredTop sz="90441" autoAdjust="0"/>
  </p:normalViewPr>
  <p:slideViewPr>
    <p:cSldViewPr snapToGrid="0">
      <p:cViewPr>
        <p:scale>
          <a:sx n="70" d="100"/>
          <a:sy n="70" d="100"/>
        </p:scale>
        <p:origin x="5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07E42FD-7E6C-49BF-984C-B2586C44B172}" type="datetimeFigureOut">
              <a:rPr lang="he-IL" smtClean="0"/>
              <a:t>י"ט/טבת/תשפ"ו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97DE694-AD47-4BCC-A03C-09FEDA3C98C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16557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D5D826F-73F6-447D-967F-7F1A5DD52E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E392A16A-8916-405D-9713-E781964517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FEB34AB-1649-465C-9210-C7F6320F7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C9C2-95E1-43D3-B08F-C5A78518832D}" type="datetimeFigureOut">
              <a:rPr lang="he-IL" smtClean="0"/>
              <a:t>י"ט/טבת/תשפ"ו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6A0F36D-F41A-4F22-818A-18E2B17A1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FCA7D5F-B058-4298-B380-34CA86F8F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3816-6F4E-4349-97D6-C7ED549FF5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952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4C7747F-05EA-4154-BF03-7F56611D6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2D05FAFA-FEEA-4E12-BFFB-744C952F98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F92A74C-34F4-422D-9E7D-914EA7A27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C9C2-95E1-43D3-B08F-C5A78518832D}" type="datetimeFigureOut">
              <a:rPr lang="he-IL" smtClean="0"/>
              <a:t>י"ט/טבת/תשפ"ו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24247C0-BB32-42CC-B07B-54B1B7FEF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854CC29-BF57-4366-BCA2-EDAB07601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3816-6F4E-4349-97D6-C7ED549FF5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8157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B0622069-C4C1-451D-B7C7-6D066059BE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03C38847-0C74-4F7C-AA63-09036EFB5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46848D3-61D3-4CC0-906B-C1FEC0C23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C9C2-95E1-43D3-B08F-C5A78518832D}" type="datetimeFigureOut">
              <a:rPr lang="he-IL" smtClean="0"/>
              <a:t>י"ט/טבת/תשפ"ו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34DBF52-6B89-4321-84D3-CF464645C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D04369A-FF98-421F-925C-C3525764A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3816-6F4E-4349-97D6-C7ED549FF5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01986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430AA30-EA40-41B2-AAE0-72D5C1DF5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27D151E-403D-4C07-882F-2D18C40A4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00DBCB3-7B28-46C1-8420-A128E7664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C9C2-95E1-43D3-B08F-C5A78518832D}" type="datetimeFigureOut">
              <a:rPr lang="he-IL" smtClean="0"/>
              <a:t>י"ט/טבת/תשפ"ו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CEAD131-6315-4CCB-8FAB-314A09ED3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8ABB5FF-8E9A-4750-8D30-77C288ED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3816-6F4E-4349-97D6-C7ED549FF5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5124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392664A-E6C7-4816-90B2-9E9637EF6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72653EC6-CFA2-49B8-8859-F5CB1F3FD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722F058-EE6B-4010-A4C7-F02285A0B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C9C2-95E1-43D3-B08F-C5A78518832D}" type="datetimeFigureOut">
              <a:rPr lang="he-IL" smtClean="0"/>
              <a:t>י"ט/טבת/תשפ"ו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A796455-226B-42EA-ACC2-7E5F5CA27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74538C4-E23B-424A-A88B-5F893F0E2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3816-6F4E-4349-97D6-C7ED549FF5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5762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3332276-915C-42D0-881E-DE5AA0156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2A277CF-C763-4DF5-BA88-078BF06B4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A8114D1-DFC5-4CA0-98A9-CE7ABB3C08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90FC7D9-9BD1-4E9F-8D22-2E4786DF0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C9C2-95E1-43D3-B08F-C5A78518832D}" type="datetimeFigureOut">
              <a:rPr lang="he-IL" smtClean="0"/>
              <a:t>י"ט/טבת/תשפ"ו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9A7C1B5-9DF1-4806-B723-4AC629D43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C5D79B5-E18B-4BE3-803E-B184C7962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3816-6F4E-4349-97D6-C7ED549FF5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2926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28408B5-6765-4C86-A488-C7CAD5A96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B810DD4-A9B8-4111-B360-646C333AB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2629E50-8CC1-4C30-8DDD-DCF96BCC7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06F09981-E441-46B4-99F0-EE49E75F2B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5E27BD17-0217-4434-8614-2CA0D12097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CCC1B6BC-2A84-49E7-8B48-C3FDA769D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C9C2-95E1-43D3-B08F-C5A78518832D}" type="datetimeFigureOut">
              <a:rPr lang="he-IL" smtClean="0"/>
              <a:t>י"ט/טבת/תשפ"ו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A5A1EB01-D05B-4BB5-BCB2-2BC998F3E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28AA9894-AE37-4EBE-A4B4-C900994C7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3816-6F4E-4349-97D6-C7ED549FF5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526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159378A-CF05-47CB-BEA5-9248FF288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F95E7C8A-0472-43C2-9FA7-35E920D8D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C9C2-95E1-43D3-B08F-C5A78518832D}" type="datetimeFigureOut">
              <a:rPr lang="he-IL" smtClean="0"/>
              <a:t>י"ט/טבת/תשפ"ו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54E3C13F-9932-4F9A-B88D-C136CA4B5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030F8B24-8203-4145-A33A-4B5D0C4FE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3816-6F4E-4349-97D6-C7ED549FF5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362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ADFC3897-0EE9-41A1-A656-F4C33A396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C9C2-95E1-43D3-B08F-C5A78518832D}" type="datetimeFigureOut">
              <a:rPr lang="he-IL" smtClean="0"/>
              <a:t>י"ט/טבת/תשפ"ו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2BAE7645-77A8-4ABA-9D5C-030030792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DE8F2728-5C17-4DC1-808E-89FD5565B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3816-6F4E-4349-97D6-C7ED549FF5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017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D3BE7E9-8F07-4D08-8633-E71C1C8E7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D568D4A-FD58-4D7F-9A70-64380A07A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BF500E79-0D4C-403E-83D0-AE7947437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7F4EC569-6C6C-442A-A316-CFFC8F11F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C9C2-95E1-43D3-B08F-C5A78518832D}" type="datetimeFigureOut">
              <a:rPr lang="he-IL" smtClean="0"/>
              <a:t>י"ט/טבת/תשפ"ו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8A47C90-585B-4DFB-A73D-6B934EBC2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CC1B78B-824A-4459-903C-514CE44B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3816-6F4E-4349-97D6-C7ED549FF5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458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4BB72AD-5228-4F32-B9BF-B5D0AFC91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9E95E809-3E16-42F7-8E66-1FE12CDDEA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8649A2A0-3D59-457F-A5D7-EBF9F5841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95866AC2-07A8-4F95-A983-6356C13BC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8C9C2-95E1-43D3-B08F-C5A78518832D}" type="datetimeFigureOut">
              <a:rPr lang="he-IL" smtClean="0"/>
              <a:t>י"ט/טבת/תשפ"ו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929C925-10ED-494A-94F5-3FD81FA67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69B2A44-FF62-4661-BD62-F2B7C6083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83816-6F4E-4349-97D6-C7ED549FF5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059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F686E2C4-2E25-45D5-8101-F216FDEE4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ADB1144B-CE60-453D-B1DB-5A35CD3D27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993576D-8D6F-48CC-B7F5-D46336E0BF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8C9C2-95E1-43D3-B08F-C5A78518832D}" type="datetimeFigureOut">
              <a:rPr lang="he-IL" smtClean="0"/>
              <a:t>י"ט/טבת/תשפ"ו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1512345-F56D-4934-A9EA-6DB422DB54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66D556A-B620-443E-8A06-595AF00701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83816-6F4E-4349-97D6-C7ED549FF51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0538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hyperlink" Target="https://www.gov.il/he/pages/mavat_land_destinations?chapterIndex=5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RA0Hm6E8Jk" TargetMode="External"/><Relationship Id="rId2" Type="http://schemas.openxmlformats.org/officeDocument/2006/relationships/hyperlink" Target="https://www.youtube.com/channel/UCEflHGPEj-M7jtQ0PdzUZkQ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gov.il/he/departments/topics/mavat/govil-landing-page" TargetMode="External"/><Relationship Id="rId4" Type="http://schemas.openxmlformats.org/officeDocument/2006/relationships/hyperlink" Target="https://www.youtube.com/channel/UC7hP4cpL1N9Zb_l4T4hRZeg/video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il/he/pages/utilities_mavat" TargetMode="External"/><Relationship Id="rId2" Type="http://schemas.openxmlformats.org/officeDocument/2006/relationships/hyperlink" Target="https://www.gov.il/he/pages/mavat_measurement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www.gov.il/he/departments/general/shomron-pilo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v.il/he/service/contact-us-tech-support" TargetMode="External"/><Relationship Id="rId3" Type="http://schemas.openxmlformats.org/officeDocument/2006/relationships/hyperlink" Target="https://login.gov.il/nidp/saml2/sso?id=usernamePasswordSMSOtp&amp;sid=0&amp;option=credential&amp;sid=0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www.gov.il/he/service/mva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il/he/pages/utilities_mava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gov.il/he/departments/general/shomron-pilo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טקסט 20">
            <a:extLst>
              <a:ext uri="{FF2B5EF4-FFF2-40B4-BE49-F238E27FC236}">
                <a16:creationId xmlns:a16="http://schemas.microsoft.com/office/drawing/2014/main" id="{93586807-0D1E-4E5B-BF05-58BCF15126AB}"/>
              </a:ext>
            </a:extLst>
          </p:cNvPr>
          <p:cNvSpPr txBox="1">
            <a:spLocks/>
          </p:cNvSpPr>
          <p:nvPr/>
        </p:nvSpPr>
        <p:spPr>
          <a:xfrm>
            <a:off x="710258" y="2121097"/>
            <a:ext cx="10121778" cy="2566727"/>
          </a:xfrm>
          <a:prstGeom prst="rect">
            <a:avLst/>
          </a:prstGeom>
          <a:effectLst/>
        </p:spPr>
        <p:txBody>
          <a:bodyPr/>
          <a:lstStyle/>
          <a:p>
            <a:pPr marR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e-IL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David" pitchFamily="2" charset="-79"/>
              </a:rPr>
              <a:t>לשכת תכנון יו"ש</a:t>
            </a:r>
          </a:p>
          <a:p>
            <a:pPr marR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e-IL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David" pitchFamily="2" charset="-79"/>
              </a:rPr>
              <a:t>קידום תכניות בנוהל </a:t>
            </a:r>
            <a:r>
              <a:rPr lang="he-IL" sz="4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David" pitchFamily="2" charset="-79"/>
              </a:rPr>
              <a:t>מבא"ת</a:t>
            </a:r>
            <a:endParaRPr lang="he-IL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David" pitchFamily="2" charset="-79"/>
            </a:endParaRPr>
          </a:p>
          <a:p>
            <a:pPr marR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endParaRPr lang="he-IL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Arial" pitchFamily="34" charset="0"/>
              <a:cs typeface="David" pitchFamily="2" charset="-79"/>
            </a:endParaRPr>
          </a:p>
          <a:p>
            <a:pPr marR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he-IL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David" pitchFamily="2" charset="-79"/>
              </a:rPr>
              <a:t>פרוט ודגשים להגשת תכניות בנוהל </a:t>
            </a:r>
            <a:r>
              <a:rPr lang="he-IL" sz="48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David" pitchFamily="2" charset="-79"/>
              </a:rPr>
              <a:t>מבא"ת</a:t>
            </a:r>
            <a:endParaRPr lang="he-IL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David" pitchFamily="2" charset="-79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5A1C4804-B22F-41D5-B2E7-DD9373B1E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318771"/>
            <a:ext cx="1092560" cy="1566961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1230B71B-D117-4BBA-B288-3A6712E51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9821" y="318771"/>
            <a:ext cx="2774529" cy="957873"/>
          </a:xfrm>
          <a:prstGeom prst="rect">
            <a:avLst/>
          </a:prstGeom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EE02003E-08DE-4BB3-B734-D028B7F7EF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883" y="318771"/>
            <a:ext cx="2784216" cy="957872"/>
          </a:xfrm>
          <a:prstGeom prst="rect">
            <a:avLst/>
          </a:prstGeom>
        </p:spPr>
      </p:pic>
      <p:sp>
        <p:nvSpPr>
          <p:cNvPr id="7" name="מלבן 6">
            <a:extLst>
              <a:ext uri="{FF2B5EF4-FFF2-40B4-BE49-F238E27FC236}">
                <a16:creationId xmlns:a16="http://schemas.microsoft.com/office/drawing/2014/main" id="{09CAF611-E0EF-4DC7-8F66-E16F8A570089}"/>
              </a:ext>
            </a:extLst>
          </p:cNvPr>
          <p:cNvSpPr/>
          <p:nvPr/>
        </p:nvSpPr>
        <p:spPr>
          <a:xfrm>
            <a:off x="113297" y="174392"/>
            <a:ext cx="11965405" cy="658134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151A4C63-4C7E-4FFF-AF0D-7C2429E81EB5}"/>
              </a:ext>
            </a:extLst>
          </p:cNvPr>
          <p:cNvSpPr/>
          <p:nvPr/>
        </p:nvSpPr>
        <p:spPr>
          <a:xfrm>
            <a:off x="1666374" y="6239053"/>
            <a:ext cx="102148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12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*המידע במצגת זו נועד לספק תמונה כללית בלבד ואין בו להוות ייעוץ מקצועי או משפטי, ואינו מחליף בדיקה או קבלת חוות דעת מקצועית או משפטית במקרים המתאימים.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38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3564CE41-0D7B-4853-ACB4-29A788100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939" y="1307304"/>
            <a:ext cx="9287281" cy="2085948"/>
          </a:xfrm>
          <a:prstGeom prst="rect">
            <a:avLst/>
          </a:prstGeom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188DC139-F48B-453A-92CE-2BAD472ED7CC}"/>
              </a:ext>
            </a:extLst>
          </p:cNvPr>
          <p:cNvSpPr/>
          <p:nvPr/>
        </p:nvSpPr>
        <p:spPr>
          <a:xfrm>
            <a:off x="113297" y="174392"/>
            <a:ext cx="11965405" cy="658134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9B9C4F5A-DE45-4468-B531-02D77310F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5008" y="287908"/>
            <a:ext cx="3667125" cy="619125"/>
          </a:xfrm>
          <a:prstGeom prst="rect">
            <a:avLst/>
          </a:prstGeom>
        </p:spPr>
      </p:pic>
      <p:sp>
        <p:nvSpPr>
          <p:cNvPr id="10" name="צורה חופשית: צורה 9">
            <a:extLst>
              <a:ext uri="{FF2B5EF4-FFF2-40B4-BE49-F238E27FC236}">
                <a16:creationId xmlns:a16="http://schemas.microsoft.com/office/drawing/2014/main" id="{A8A0F92B-440F-4530-8E26-4F0700C3DD21}"/>
              </a:ext>
            </a:extLst>
          </p:cNvPr>
          <p:cNvSpPr/>
          <p:nvPr/>
        </p:nvSpPr>
        <p:spPr>
          <a:xfrm>
            <a:off x="221582" y="216869"/>
            <a:ext cx="4735429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400" b="1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תהליך הגשת תכנית – נוהל </a:t>
            </a:r>
            <a:r>
              <a:rPr lang="he-IL" sz="1400" b="1" dirty="0" err="1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מבא"ת</a:t>
            </a:r>
            <a:r>
              <a:rPr lang="he-IL" sz="1400" b="1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(מבנה אחיד לתכניות) – מחוז יו"ש</a:t>
            </a:r>
          </a:p>
        </p:txBody>
      </p:sp>
      <p:sp>
        <p:nvSpPr>
          <p:cNvPr id="23" name="צורה חופשית: צורה 22">
            <a:extLst>
              <a:ext uri="{FF2B5EF4-FFF2-40B4-BE49-F238E27FC236}">
                <a16:creationId xmlns:a16="http://schemas.microsoft.com/office/drawing/2014/main" id="{CCB22BE2-0497-4FAC-86BB-ED6B6B89FC73}"/>
              </a:ext>
            </a:extLst>
          </p:cNvPr>
          <p:cNvSpPr/>
          <p:nvPr/>
        </p:nvSpPr>
        <p:spPr>
          <a:xfrm>
            <a:off x="394707" y="1967602"/>
            <a:ext cx="1649806" cy="509533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b="1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למלא במידה ורלוונטי</a:t>
            </a:r>
            <a:endParaRPr lang="he-IL" sz="1400" dirty="0">
              <a:solidFill>
                <a:schemeClr val="tx1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F5E1574E-99BC-4B6B-95C7-E5DD32E734ED}"/>
              </a:ext>
            </a:extLst>
          </p:cNvPr>
          <p:cNvSpPr/>
          <p:nvPr/>
        </p:nvSpPr>
        <p:spPr>
          <a:xfrm>
            <a:off x="9884710" y="3032975"/>
            <a:ext cx="1928655" cy="18736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4" name="בועת דיבור: מלבן 23">
            <a:extLst>
              <a:ext uri="{FF2B5EF4-FFF2-40B4-BE49-F238E27FC236}">
                <a16:creationId xmlns:a16="http://schemas.microsoft.com/office/drawing/2014/main" id="{1B59A974-77DE-4466-B866-64BA9BF0C420}"/>
              </a:ext>
            </a:extLst>
          </p:cNvPr>
          <p:cNvSpPr/>
          <p:nvPr/>
        </p:nvSpPr>
        <p:spPr>
          <a:xfrm>
            <a:off x="301168" y="1967602"/>
            <a:ext cx="1777711" cy="331091"/>
          </a:xfrm>
          <a:prstGeom prst="wedgeRectCallout">
            <a:avLst>
              <a:gd name="adj1" fmla="val 85063"/>
              <a:gd name="adj2" fmla="val 15242"/>
            </a:avLst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34654F3D-EF2E-4FE9-8220-066234E19E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983"/>
          <a:stretch/>
        </p:blipFill>
        <p:spPr>
          <a:xfrm>
            <a:off x="9731653" y="3718561"/>
            <a:ext cx="2130480" cy="256362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E5B454B4-6211-45F9-A288-7A0EB0FB7F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12" r="12895"/>
          <a:stretch/>
        </p:blipFill>
        <p:spPr>
          <a:xfrm>
            <a:off x="240208" y="3774034"/>
            <a:ext cx="9555526" cy="1673016"/>
          </a:xfrm>
          <a:prstGeom prst="rect">
            <a:avLst/>
          </a:prstGeom>
        </p:spPr>
      </p:pic>
      <p:sp>
        <p:nvSpPr>
          <p:cNvPr id="14" name="מלבן 13">
            <a:extLst>
              <a:ext uri="{FF2B5EF4-FFF2-40B4-BE49-F238E27FC236}">
                <a16:creationId xmlns:a16="http://schemas.microsoft.com/office/drawing/2014/main" id="{816CCF01-FAD6-406C-A863-E869B3674FE6}"/>
              </a:ext>
            </a:extLst>
          </p:cNvPr>
          <p:cNvSpPr/>
          <p:nvPr/>
        </p:nvSpPr>
        <p:spPr>
          <a:xfrm>
            <a:off x="9832565" y="5610725"/>
            <a:ext cx="1928655" cy="18736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5" name="צורה חופשית: צורה 14">
            <a:extLst>
              <a:ext uri="{FF2B5EF4-FFF2-40B4-BE49-F238E27FC236}">
                <a16:creationId xmlns:a16="http://schemas.microsoft.com/office/drawing/2014/main" id="{8A0F3D75-8DCF-43C5-B8E3-734327F7A2C2}"/>
              </a:ext>
            </a:extLst>
          </p:cNvPr>
          <p:cNvSpPr/>
          <p:nvPr/>
        </p:nvSpPr>
        <p:spPr>
          <a:xfrm>
            <a:off x="3925824" y="5717733"/>
            <a:ext cx="5305280" cy="633551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b="1" u="sng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מסמכי תכנית מקוונים</a:t>
            </a:r>
            <a:r>
              <a:rPr lang="he-IL" sz="1400" b="1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, יופיעו אוטומטית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b="1" dirty="0">
                <a:latin typeface="David" panose="020E0502060401010101" pitchFamily="34" charset="-79"/>
                <a:cs typeface="David" panose="020E0502060401010101" pitchFamily="34" charset="-79"/>
              </a:rPr>
              <a:t>מסמכי תכנית המצורפים כצרופות – יש להוסיף בסרגל העליון ולקבוע תחולה</a:t>
            </a:r>
            <a:endParaRPr lang="he-IL" sz="1400" b="1" dirty="0"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7" name="בועת דיבור: מלבן 16">
            <a:extLst>
              <a:ext uri="{FF2B5EF4-FFF2-40B4-BE49-F238E27FC236}">
                <a16:creationId xmlns:a16="http://schemas.microsoft.com/office/drawing/2014/main" id="{B0979D23-2405-45FA-A57B-8F8FBAA72FFE}"/>
              </a:ext>
            </a:extLst>
          </p:cNvPr>
          <p:cNvSpPr/>
          <p:nvPr/>
        </p:nvSpPr>
        <p:spPr>
          <a:xfrm>
            <a:off x="3925824" y="5664527"/>
            <a:ext cx="5461332" cy="686757"/>
          </a:xfrm>
          <a:prstGeom prst="wedgeRectCallout">
            <a:avLst>
              <a:gd name="adj1" fmla="val -22269"/>
              <a:gd name="adj2" fmla="val -78658"/>
            </a:avLst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B7256006-6CC1-4403-BB9B-F88E7D94D4EA}"/>
              </a:ext>
            </a:extLst>
          </p:cNvPr>
          <p:cNvSpPr/>
          <p:nvPr/>
        </p:nvSpPr>
        <p:spPr>
          <a:xfrm>
            <a:off x="174062" y="4056031"/>
            <a:ext cx="3681984" cy="34352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8" name="מחבר ישר 17">
            <a:extLst>
              <a:ext uri="{FF2B5EF4-FFF2-40B4-BE49-F238E27FC236}">
                <a16:creationId xmlns:a16="http://schemas.microsoft.com/office/drawing/2014/main" id="{02EE07D9-AF71-4341-84EB-1E052789812B}"/>
              </a:ext>
            </a:extLst>
          </p:cNvPr>
          <p:cNvCxnSpPr>
            <a:cxnSpLocks/>
          </p:cNvCxnSpPr>
          <p:nvPr/>
        </p:nvCxnSpPr>
        <p:spPr>
          <a:xfrm flipV="1">
            <a:off x="240208" y="3552626"/>
            <a:ext cx="11718179" cy="4251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צורה חופשית: צורה 18">
            <a:extLst>
              <a:ext uri="{FF2B5EF4-FFF2-40B4-BE49-F238E27FC236}">
                <a16:creationId xmlns:a16="http://schemas.microsoft.com/office/drawing/2014/main" id="{43423DA9-366A-4546-B9D0-EA39D762E3F7}"/>
              </a:ext>
            </a:extLst>
          </p:cNvPr>
          <p:cNvSpPr/>
          <p:nvPr/>
        </p:nvSpPr>
        <p:spPr>
          <a:xfrm>
            <a:off x="3006058" y="706496"/>
            <a:ext cx="5747657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100" b="1" u="sng" dirty="0">
                <a:solidFill>
                  <a:schemeClr val="accent6">
                    <a:lumMod val="75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הוראות תכנית</a:t>
            </a:r>
            <a:r>
              <a:rPr lang="he-IL" sz="2100" b="1" dirty="0">
                <a:solidFill>
                  <a:schemeClr val="accent6">
                    <a:lumMod val="75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:  מגרשים מתכנית קודמת, מסמכי תכנית</a:t>
            </a:r>
          </a:p>
        </p:txBody>
      </p:sp>
      <p:sp>
        <p:nvSpPr>
          <p:cNvPr id="20" name="צורה חופשית: צורה 19">
            <a:extLst>
              <a:ext uri="{FF2B5EF4-FFF2-40B4-BE49-F238E27FC236}">
                <a16:creationId xmlns:a16="http://schemas.microsoft.com/office/drawing/2014/main" id="{6A31AA71-8215-4C5C-BFAD-FAB82941586C}"/>
              </a:ext>
            </a:extLst>
          </p:cNvPr>
          <p:cNvSpPr/>
          <p:nvPr/>
        </p:nvSpPr>
        <p:spPr>
          <a:xfrm rot="5400000">
            <a:off x="10515462" y="2089043"/>
            <a:ext cx="2861815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000" dirty="0">
                <a:solidFill>
                  <a:schemeClr val="accent6">
                    <a:lumMod val="75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מגרשים מתכנית קודמת</a:t>
            </a:r>
          </a:p>
        </p:txBody>
      </p:sp>
      <p:sp>
        <p:nvSpPr>
          <p:cNvPr id="21" name="צורה חופשית: צורה 20">
            <a:extLst>
              <a:ext uri="{FF2B5EF4-FFF2-40B4-BE49-F238E27FC236}">
                <a16:creationId xmlns:a16="http://schemas.microsoft.com/office/drawing/2014/main" id="{D8647D30-55E1-4D78-ADD8-FF7FF794D2C2}"/>
              </a:ext>
            </a:extLst>
          </p:cNvPr>
          <p:cNvSpPr/>
          <p:nvPr/>
        </p:nvSpPr>
        <p:spPr>
          <a:xfrm rot="5400000">
            <a:off x="10536525" y="4992081"/>
            <a:ext cx="2861815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000" dirty="0">
                <a:solidFill>
                  <a:schemeClr val="accent6">
                    <a:lumMod val="75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מסמכי תכנית</a:t>
            </a:r>
          </a:p>
        </p:txBody>
      </p:sp>
    </p:spTree>
    <p:extLst>
      <p:ext uri="{BB962C8B-B14F-4D97-AF65-F5344CB8AC3E}">
        <p14:creationId xmlns:p14="http://schemas.microsoft.com/office/powerpoint/2010/main" val="1969671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>
            <a:extLst>
              <a:ext uri="{FF2B5EF4-FFF2-40B4-BE49-F238E27FC236}">
                <a16:creationId xmlns:a16="http://schemas.microsoft.com/office/drawing/2014/main" id="{188DC139-F48B-453A-92CE-2BAD472ED7CC}"/>
              </a:ext>
            </a:extLst>
          </p:cNvPr>
          <p:cNvSpPr/>
          <p:nvPr/>
        </p:nvSpPr>
        <p:spPr>
          <a:xfrm>
            <a:off x="113297" y="174392"/>
            <a:ext cx="11965405" cy="658134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9B9C4F5A-DE45-4468-B531-02D77310F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008" y="287908"/>
            <a:ext cx="3667125" cy="619125"/>
          </a:xfrm>
          <a:prstGeom prst="rect">
            <a:avLst/>
          </a:prstGeom>
        </p:spPr>
      </p:pic>
      <p:sp>
        <p:nvSpPr>
          <p:cNvPr id="10" name="צורה חופשית: צורה 9">
            <a:extLst>
              <a:ext uri="{FF2B5EF4-FFF2-40B4-BE49-F238E27FC236}">
                <a16:creationId xmlns:a16="http://schemas.microsoft.com/office/drawing/2014/main" id="{A8A0F92B-440F-4530-8E26-4F0700C3DD21}"/>
              </a:ext>
            </a:extLst>
          </p:cNvPr>
          <p:cNvSpPr/>
          <p:nvPr/>
        </p:nvSpPr>
        <p:spPr>
          <a:xfrm>
            <a:off x="221582" y="216869"/>
            <a:ext cx="4735429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400" b="1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תהליך הגשת תכנית – נוהל </a:t>
            </a:r>
            <a:r>
              <a:rPr lang="he-IL" sz="1400" b="1" dirty="0" err="1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מבא"ת</a:t>
            </a:r>
            <a:r>
              <a:rPr lang="he-IL" sz="1400" b="1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(מבנה אחיד לתכניות) – מחוז יו"ש</a:t>
            </a:r>
          </a:p>
        </p:txBody>
      </p:sp>
      <p:sp>
        <p:nvSpPr>
          <p:cNvPr id="15" name="צורה חופשית: צורה 14">
            <a:extLst>
              <a:ext uri="{FF2B5EF4-FFF2-40B4-BE49-F238E27FC236}">
                <a16:creationId xmlns:a16="http://schemas.microsoft.com/office/drawing/2014/main" id="{8A0F3D75-8DCF-43C5-B8E3-734327F7A2C2}"/>
              </a:ext>
            </a:extLst>
          </p:cNvPr>
          <p:cNvSpPr/>
          <p:nvPr/>
        </p:nvSpPr>
        <p:spPr>
          <a:xfrm>
            <a:off x="360177" y="2388175"/>
            <a:ext cx="5305280" cy="2341771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6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הוראות תכנית: 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6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מטרות תכנית, הגדרות (פרק ב'), הוראות לייעודי הקרקע  השונים (פרק ד'), הוראות כלליות (פרק ו'), תנאים למתן היתר וביצוע (פרק ז').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6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מצ"ב קובץ עזר לתוכן הפרקים הנ"ל,</a:t>
            </a:r>
            <a:r>
              <a:rPr lang="he-IL" sz="1600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נא להשתמש בתוכן זה בלבד!!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2000" b="1" u="sng" dirty="0">
              <a:solidFill>
                <a:schemeClr val="tx1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עיקרי הוראות – יש למלא בתמציתיות</a:t>
            </a:r>
            <a:endParaRPr lang="he-I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6B050DE2-7096-4478-B50A-0CE54A9501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677"/>
          <a:stretch/>
        </p:blipFill>
        <p:spPr>
          <a:xfrm>
            <a:off x="5892503" y="1162397"/>
            <a:ext cx="3578619" cy="2544504"/>
          </a:xfrm>
          <a:prstGeom prst="rect">
            <a:avLst/>
          </a:prstGeom>
        </p:spPr>
      </p:pic>
      <p:pic>
        <p:nvPicPr>
          <p:cNvPr id="18" name="תמונה 17">
            <a:extLst>
              <a:ext uri="{FF2B5EF4-FFF2-40B4-BE49-F238E27FC236}">
                <a16:creationId xmlns:a16="http://schemas.microsoft.com/office/drawing/2014/main" id="{E6EC2E65-A2C0-4EDF-AAEF-D57B4C0AD1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900" b="26764"/>
          <a:stretch/>
        </p:blipFill>
        <p:spPr>
          <a:xfrm>
            <a:off x="9597485" y="1151944"/>
            <a:ext cx="2031284" cy="2323766"/>
          </a:xfrm>
          <a:prstGeom prst="rect">
            <a:avLst/>
          </a:prstGeom>
        </p:spPr>
      </p:pic>
      <p:sp>
        <p:nvSpPr>
          <p:cNvPr id="14" name="מלבן 13">
            <a:extLst>
              <a:ext uri="{FF2B5EF4-FFF2-40B4-BE49-F238E27FC236}">
                <a16:creationId xmlns:a16="http://schemas.microsoft.com/office/drawing/2014/main" id="{816CCF01-FAD6-406C-A863-E869B3674FE6}"/>
              </a:ext>
            </a:extLst>
          </p:cNvPr>
          <p:cNvSpPr/>
          <p:nvPr/>
        </p:nvSpPr>
        <p:spPr>
          <a:xfrm>
            <a:off x="9680280" y="3069367"/>
            <a:ext cx="1928655" cy="18736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9C55214D-DFB3-403F-8CBB-AFBA60FAFCA4}"/>
              </a:ext>
            </a:extLst>
          </p:cNvPr>
          <p:cNvSpPr/>
          <p:nvPr/>
        </p:nvSpPr>
        <p:spPr>
          <a:xfrm>
            <a:off x="9702203" y="5981938"/>
            <a:ext cx="1928655" cy="18736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6611846F-089C-4A49-88FC-F4A635773D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635"/>
          <a:stretch/>
        </p:blipFill>
        <p:spPr>
          <a:xfrm>
            <a:off x="9668885" y="3864875"/>
            <a:ext cx="2031284" cy="2578850"/>
          </a:xfrm>
          <a:prstGeom prst="rect">
            <a:avLst/>
          </a:prstGeom>
        </p:spPr>
      </p:pic>
      <p:sp>
        <p:nvSpPr>
          <p:cNvPr id="21" name="מלבן 20">
            <a:extLst>
              <a:ext uri="{FF2B5EF4-FFF2-40B4-BE49-F238E27FC236}">
                <a16:creationId xmlns:a16="http://schemas.microsoft.com/office/drawing/2014/main" id="{6698CBDD-92BE-47EF-891A-C0996EC782CC}"/>
              </a:ext>
            </a:extLst>
          </p:cNvPr>
          <p:cNvSpPr/>
          <p:nvPr/>
        </p:nvSpPr>
        <p:spPr>
          <a:xfrm>
            <a:off x="9700114" y="6133869"/>
            <a:ext cx="1928655" cy="18736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E85F0C12-749D-43B6-B7FC-17A5D8CB90B5}"/>
              </a:ext>
            </a:extLst>
          </p:cNvPr>
          <p:cNvSpPr/>
          <p:nvPr/>
        </p:nvSpPr>
        <p:spPr>
          <a:xfrm>
            <a:off x="9682369" y="3061731"/>
            <a:ext cx="1928655" cy="18736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29438454-ECEE-41C2-A57A-E19DC8BDA8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678"/>
          <a:stretch/>
        </p:blipFill>
        <p:spPr>
          <a:xfrm>
            <a:off x="5912337" y="4024797"/>
            <a:ext cx="3541163" cy="2341770"/>
          </a:xfrm>
          <a:prstGeom prst="rect">
            <a:avLst/>
          </a:prstGeom>
        </p:spPr>
      </p:pic>
      <p:sp>
        <p:nvSpPr>
          <p:cNvPr id="16" name="צורה חופשית: צורה 15">
            <a:extLst>
              <a:ext uri="{FF2B5EF4-FFF2-40B4-BE49-F238E27FC236}">
                <a16:creationId xmlns:a16="http://schemas.microsoft.com/office/drawing/2014/main" id="{A5A00DCB-12D5-48DD-9F07-6CB2987BB9DC}"/>
              </a:ext>
            </a:extLst>
          </p:cNvPr>
          <p:cNvSpPr/>
          <p:nvPr/>
        </p:nvSpPr>
        <p:spPr>
          <a:xfrm rot="5400000">
            <a:off x="10455879" y="2066480"/>
            <a:ext cx="2861815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000" dirty="0">
                <a:solidFill>
                  <a:schemeClr val="accent6">
                    <a:lumMod val="75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הגדרות</a:t>
            </a:r>
          </a:p>
        </p:txBody>
      </p:sp>
      <p:sp>
        <p:nvSpPr>
          <p:cNvPr id="17" name="צורה חופשית: צורה 16">
            <a:extLst>
              <a:ext uri="{FF2B5EF4-FFF2-40B4-BE49-F238E27FC236}">
                <a16:creationId xmlns:a16="http://schemas.microsoft.com/office/drawing/2014/main" id="{1A0B8708-74C1-46CD-ACAB-2B5404BB4A21}"/>
              </a:ext>
            </a:extLst>
          </p:cNvPr>
          <p:cNvSpPr/>
          <p:nvPr/>
        </p:nvSpPr>
        <p:spPr>
          <a:xfrm rot="5400000">
            <a:off x="10458528" y="4904160"/>
            <a:ext cx="2861815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000" dirty="0">
                <a:solidFill>
                  <a:schemeClr val="accent6">
                    <a:lumMod val="75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מטרות תכנית והוראות</a:t>
            </a:r>
          </a:p>
        </p:txBody>
      </p:sp>
      <p:cxnSp>
        <p:nvCxnSpPr>
          <p:cNvPr id="19" name="מחבר ישר 18">
            <a:extLst>
              <a:ext uri="{FF2B5EF4-FFF2-40B4-BE49-F238E27FC236}">
                <a16:creationId xmlns:a16="http://schemas.microsoft.com/office/drawing/2014/main" id="{89F019C9-EBDE-4B84-B003-87E327D55F53}"/>
              </a:ext>
            </a:extLst>
          </p:cNvPr>
          <p:cNvCxnSpPr>
            <a:cxnSpLocks/>
          </p:cNvCxnSpPr>
          <p:nvPr/>
        </p:nvCxnSpPr>
        <p:spPr>
          <a:xfrm flipV="1">
            <a:off x="5879425" y="3805640"/>
            <a:ext cx="5982703" cy="34897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צורה חופשית: צורה 22">
            <a:extLst>
              <a:ext uri="{FF2B5EF4-FFF2-40B4-BE49-F238E27FC236}">
                <a16:creationId xmlns:a16="http://schemas.microsoft.com/office/drawing/2014/main" id="{F482941C-7225-40C3-B97D-4D72319204BD}"/>
              </a:ext>
            </a:extLst>
          </p:cNvPr>
          <p:cNvSpPr/>
          <p:nvPr/>
        </p:nvSpPr>
        <p:spPr>
          <a:xfrm>
            <a:off x="2061183" y="635572"/>
            <a:ext cx="5747657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100" b="1" u="sng" dirty="0">
                <a:solidFill>
                  <a:schemeClr val="accent6">
                    <a:lumMod val="75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הוראות תכנית</a:t>
            </a:r>
            <a:r>
              <a:rPr lang="he-IL" sz="2100" b="1" dirty="0">
                <a:solidFill>
                  <a:schemeClr val="accent6">
                    <a:lumMod val="75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:  הגדרות, מטרות התכנית ועיקר הוראות</a:t>
            </a:r>
          </a:p>
        </p:txBody>
      </p:sp>
    </p:spTree>
    <p:extLst>
      <p:ext uri="{BB962C8B-B14F-4D97-AF65-F5344CB8AC3E}">
        <p14:creationId xmlns:p14="http://schemas.microsoft.com/office/powerpoint/2010/main" val="2573149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6E6D1BDF-517C-4DA1-931E-1CAAD85F5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4398" y="1382332"/>
            <a:ext cx="2280128" cy="4093335"/>
          </a:xfrm>
          <a:prstGeom prst="rect">
            <a:avLst/>
          </a:prstGeom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188DC139-F48B-453A-92CE-2BAD472ED7CC}"/>
              </a:ext>
            </a:extLst>
          </p:cNvPr>
          <p:cNvSpPr/>
          <p:nvPr/>
        </p:nvSpPr>
        <p:spPr>
          <a:xfrm>
            <a:off x="113297" y="174392"/>
            <a:ext cx="11965405" cy="658134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9B9C4F5A-DE45-4468-B531-02D77310F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5008" y="287908"/>
            <a:ext cx="3667125" cy="619125"/>
          </a:xfrm>
          <a:prstGeom prst="rect">
            <a:avLst/>
          </a:prstGeom>
        </p:spPr>
      </p:pic>
      <p:sp>
        <p:nvSpPr>
          <p:cNvPr id="10" name="צורה חופשית: צורה 9">
            <a:extLst>
              <a:ext uri="{FF2B5EF4-FFF2-40B4-BE49-F238E27FC236}">
                <a16:creationId xmlns:a16="http://schemas.microsoft.com/office/drawing/2014/main" id="{A8A0F92B-440F-4530-8E26-4F0700C3DD21}"/>
              </a:ext>
            </a:extLst>
          </p:cNvPr>
          <p:cNvSpPr/>
          <p:nvPr/>
        </p:nvSpPr>
        <p:spPr>
          <a:xfrm>
            <a:off x="221582" y="216869"/>
            <a:ext cx="4735429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400" b="1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תהליך הגשת תכנית – נוהל </a:t>
            </a:r>
            <a:r>
              <a:rPr lang="he-IL" sz="1400" b="1" dirty="0" err="1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מבא"ת</a:t>
            </a:r>
            <a:r>
              <a:rPr lang="he-IL" sz="1400" b="1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(מבנה אחיד לתכניות) – מחוז יו"ש</a:t>
            </a: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3145E570-568A-4778-9DDE-CD7C15067F2A}"/>
              </a:ext>
            </a:extLst>
          </p:cNvPr>
          <p:cNvSpPr/>
          <p:nvPr/>
        </p:nvSpPr>
        <p:spPr>
          <a:xfrm>
            <a:off x="9845033" y="3572209"/>
            <a:ext cx="2062767" cy="1903458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צורה חופשית: צורה 24">
            <a:extLst>
              <a:ext uri="{FF2B5EF4-FFF2-40B4-BE49-F238E27FC236}">
                <a16:creationId xmlns:a16="http://schemas.microsoft.com/office/drawing/2014/main" id="{51C8C5AA-6882-4BB6-9A78-1EBBDBDA248E}"/>
              </a:ext>
            </a:extLst>
          </p:cNvPr>
          <p:cNvSpPr/>
          <p:nvPr/>
        </p:nvSpPr>
        <p:spPr>
          <a:xfrm>
            <a:off x="329867" y="822494"/>
            <a:ext cx="10131448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שלב ב' – לאחר קליטת קבצי </a:t>
            </a:r>
            <a:r>
              <a:rPr lang="he-IL" sz="2400" b="1" dirty="0" err="1">
                <a:solidFill>
                  <a:schemeClr val="accent1">
                    <a:lumMod val="75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תשריט</a:t>
            </a:r>
            <a:r>
              <a:rPr lang="he-IL" sz="2400" b="1" dirty="0">
                <a:solidFill>
                  <a:schemeClr val="accent1">
                    <a:lumMod val="75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ואישורם, השלמת שאר הפרטים  בהוראות התכנית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7BB9FD4E-B3B6-42C9-BAB8-17713289F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982" y="2150480"/>
            <a:ext cx="3381609" cy="2246605"/>
          </a:xfrm>
          <a:prstGeom prst="rect">
            <a:avLst/>
          </a:prstGeom>
        </p:spPr>
      </p:pic>
      <p:sp>
        <p:nvSpPr>
          <p:cNvPr id="27" name="מלבן 26">
            <a:extLst>
              <a:ext uri="{FF2B5EF4-FFF2-40B4-BE49-F238E27FC236}">
                <a16:creationId xmlns:a16="http://schemas.microsoft.com/office/drawing/2014/main" id="{708DE2BD-8630-4A09-A69F-35A35CC55D87}"/>
              </a:ext>
            </a:extLst>
          </p:cNvPr>
          <p:cNvSpPr/>
          <p:nvPr/>
        </p:nvSpPr>
        <p:spPr>
          <a:xfrm>
            <a:off x="7656695" y="4032721"/>
            <a:ext cx="1571208" cy="420423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9" name="צורה חופשית: צורה 28">
            <a:extLst>
              <a:ext uri="{FF2B5EF4-FFF2-40B4-BE49-F238E27FC236}">
                <a16:creationId xmlns:a16="http://schemas.microsoft.com/office/drawing/2014/main" id="{2B10FA90-3B94-45FA-A521-7532185A521E}"/>
              </a:ext>
            </a:extLst>
          </p:cNvPr>
          <p:cNvSpPr/>
          <p:nvPr/>
        </p:nvSpPr>
        <p:spPr>
          <a:xfrm>
            <a:off x="481779" y="2365244"/>
            <a:ext cx="5293343" cy="509533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b="1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גושים וחלקות מולאו ידנית בשלב א' </a:t>
            </a:r>
            <a:r>
              <a:rPr lang="he-IL" sz="14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(או עכשיו </a:t>
            </a:r>
            <a:r>
              <a:rPr lang="he-IL" sz="1400" dirty="0">
                <a:effectLst/>
                <a:latin typeface="David" panose="020E0502060401010101" pitchFamily="34" charset="-79"/>
                <a:cs typeface="David" panose="020E0502060401010101" pitchFamily="34" charset="-79"/>
                <a:sym typeface="Wingdings" panose="05000000000000000000" pitchFamily="2" charset="2"/>
              </a:rPr>
              <a:t>) 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במסך מקום התכנית אין לציין </a:t>
            </a:r>
            <a:r>
              <a:rPr lang="en-US" sz="1400" b="1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V</a:t>
            </a:r>
            <a:r>
              <a:rPr lang="he-IL" sz="1400" b="1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4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בשורה </a:t>
            </a:r>
            <a:r>
              <a:rPr lang="he-IL" sz="1400" b="1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"מידע נקלט </a:t>
            </a:r>
            <a:r>
              <a:rPr lang="he-IL" sz="1400" b="1" dirty="0" err="1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מהתשריט</a:t>
            </a:r>
            <a:r>
              <a:rPr lang="he-IL" sz="1400" b="1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בלבד"</a:t>
            </a:r>
            <a:endParaRPr lang="he-IL" sz="1400" dirty="0">
              <a:solidFill>
                <a:schemeClr val="tx1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0" name="בועת דיבור: מלבן 29">
            <a:extLst>
              <a:ext uri="{FF2B5EF4-FFF2-40B4-BE49-F238E27FC236}">
                <a16:creationId xmlns:a16="http://schemas.microsoft.com/office/drawing/2014/main" id="{2A3510BC-CFD1-471A-920E-634CA8ED5EFA}"/>
              </a:ext>
            </a:extLst>
          </p:cNvPr>
          <p:cNvSpPr/>
          <p:nvPr/>
        </p:nvSpPr>
        <p:spPr>
          <a:xfrm>
            <a:off x="592414" y="2212073"/>
            <a:ext cx="5293343" cy="775578"/>
          </a:xfrm>
          <a:prstGeom prst="wedgeRectCallout">
            <a:avLst>
              <a:gd name="adj1" fmla="val 53854"/>
              <a:gd name="adj2" fmla="val 17600"/>
            </a:avLst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9A39DE6B-B24F-424C-A0D7-597EF2A6F6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6072" t="58674"/>
          <a:stretch/>
        </p:blipFill>
        <p:spPr>
          <a:xfrm>
            <a:off x="7521926" y="4805173"/>
            <a:ext cx="1876665" cy="1653089"/>
          </a:xfrm>
          <a:prstGeom prst="rect">
            <a:avLst/>
          </a:prstGeom>
        </p:spPr>
      </p:pic>
      <p:sp>
        <p:nvSpPr>
          <p:cNvPr id="33" name="מלבן 32">
            <a:extLst>
              <a:ext uri="{FF2B5EF4-FFF2-40B4-BE49-F238E27FC236}">
                <a16:creationId xmlns:a16="http://schemas.microsoft.com/office/drawing/2014/main" id="{A0D9FB87-4E77-474F-9FE7-2AEE86FED596}"/>
              </a:ext>
            </a:extLst>
          </p:cNvPr>
          <p:cNvSpPr/>
          <p:nvPr/>
        </p:nvSpPr>
        <p:spPr>
          <a:xfrm>
            <a:off x="7627119" y="5312096"/>
            <a:ext cx="1571208" cy="186795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6" name="תמונה 15">
            <a:extLst>
              <a:ext uri="{FF2B5EF4-FFF2-40B4-BE49-F238E27FC236}">
                <a16:creationId xmlns:a16="http://schemas.microsoft.com/office/drawing/2014/main" id="{DD3BB927-D9FC-4701-BA62-58F9C8E0D8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700" b="27011"/>
          <a:stretch/>
        </p:blipFill>
        <p:spPr>
          <a:xfrm>
            <a:off x="425308" y="4872383"/>
            <a:ext cx="6965393" cy="1811936"/>
          </a:xfrm>
          <a:prstGeom prst="rect">
            <a:avLst/>
          </a:prstGeom>
        </p:spPr>
      </p:pic>
      <p:sp>
        <p:nvSpPr>
          <p:cNvPr id="37" name="בועת דיבור: מלבן 36">
            <a:extLst>
              <a:ext uri="{FF2B5EF4-FFF2-40B4-BE49-F238E27FC236}">
                <a16:creationId xmlns:a16="http://schemas.microsoft.com/office/drawing/2014/main" id="{417DA96B-E017-47FA-B6A7-2905A7323050}"/>
              </a:ext>
            </a:extLst>
          </p:cNvPr>
          <p:cNvSpPr/>
          <p:nvPr/>
        </p:nvSpPr>
        <p:spPr>
          <a:xfrm>
            <a:off x="2868337" y="3470404"/>
            <a:ext cx="2961117" cy="1245537"/>
          </a:xfrm>
          <a:prstGeom prst="wedgeRectCallout">
            <a:avLst>
              <a:gd name="adj1" fmla="val 19813"/>
              <a:gd name="adj2" fmla="val 96522"/>
            </a:avLst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צורה חופשית: צורה 37">
            <a:extLst>
              <a:ext uri="{FF2B5EF4-FFF2-40B4-BE49-F238E27FC236}">
                <a16:creationId xmlns:a16="http://schemas.microsoft.com/office/drawing/2014/main" id="{8457FCCC-2D44-4DE5-895D-C8C5117A4D2B}"/>
              </a:ext>
            </a:extLst>
          </p:cNvPr>
          <p:cNvSpPr/>
          <p:nvPr/>
        </p:nvSpPr>
        <p:spPr>
          <a:xfrm>
            <a:off x="2722033" y="3504239"/>
            <a:ext cx="3107420" cy="509533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b="1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שטחים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מצב מאושר</a:t>
            </a:r>
            <a:r>
              <a:rPr lang="he-IL" sz="14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פרטים מוזנים ידנית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מצב מוצע</a:t>
            </a:r>
            <a:r>
              <a:rPr lang="he-IL" sz="14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פרטים יוזנו אוטומטית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מקבצי </a:t>
            </a:r>
            <a:r>
              <a:rPr lang="he-IL" sz="1400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התשריט</a:t>
            </a:r>
            <a:r>
              <a:rPr lang="he-IL" sz="14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שנקלטו ו</a:t>
            </a:r>
            <a:r>
              <a:rPr lang="he-IL" sz="1400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אושרו</a:t>
            </a:r>
            <a:r>
              <a:rPr lang="he-IL" sz="14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במערכת ;</a:t>
            </a:r>
            <a:endParaRPr lang="he-IL" sz="1400" dirty="0">
              <a:solidFill>
                <a:schemeClr val="tx1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35D19089-557F-4061-BBC1-FD5F400D6B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474" y="3338815"/>
            <a:ext cx="3381609" cy="800273"/>
          </a:xfrm>
          <a:prstGeom prst="rect">
            <a:avLst/>
          </a:prstGeom>
        </p:spPr>
      </p:pic>
      <p:sp>
        <p:nvSpPr>
          <p:cNvPr id="18" name="צורה חופשית: צורה 17">
            <a:extLst>
              <a:ext uri="{FF2B5EF4-FFF2-40B4-BE49-F238E27FC236}">
                <a16:creationId xmlns:a16="http://schemas.microsoft.com/office/drawing/2014/main" id="{090D17B8-79FF-429A-8ABA-3691E7B93732}"/>
              </a:ext>
            </a:extLst>
          </p:cNvPr>
          <p:cNvSpPr/>
          <p:nvPr/>
        </p:nvSpPr>
        <p:spPr>
          <a:xfrm>
            <a:off x="2955624" y="1418840"/>
            <a:ext cx="5747657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100" b="1" u="sng" dirty="0">
                <a:solidFill>
                  <a:schemeClr val="accent1">
                    <a:lumMod val="75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השלמת הוראות התכנית:</a:t>
            </a:r>
            <a:r>
              <a:rPr lang="he-IL" sz="2100" b="1" dirty="0">
                <a:solidFill>
                  <a:schemeClr val="accent1">
                    <a:lumMod val="75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גושים חלקות, שטחים</a:t>
            </a:r>
            <a:endParaRPr lang="he-IL" sz="2100" b="1" u="sng" dirty="0">
              <a:solidFill>
                <a:schemeClr val="accent1">
                  <a:lumMod val="75000"/>
                </a:schemeClr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1" name="צורה חופשית: צורה 20">
            <a:extLst>
              <a:ext uri="{FF2B5EF4-FFF2-40B4-BE49-F238E27FC236}">
                <a16:creationId xmlns:a16="http://schemas.microsoft.com/office/drawing/2014/main" id="{5DF56454-7533-4828-B094-08F312C99B59}"/>
              </a:ext>
            </a:extLst>
          </p:cNvPr>
          <p:cNvSpPr/>
          <p:nvPr/>
        </p:nvSpPr>
        <p:spPr>
          <a:xfrm rot="5400000">
            <a:off x="8413156" y="3109115"/>
            <a:ext cx="2246604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000" dirty="0">
                <a:solidFill>
                  <a:schemeClr val="accent5">
                    <a:lumMod val="50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גושים חלקות</a:t>
            </a:r>
          </a:p>
        </p:txBody>
      </p:sp>
      <p:sp>
        <p:nvSpPr>
          <p:cNvPr id="23" name="צורה חופשית: צורה 22">
            <a:extLst>
              <a:ext uri="{FF2B5EF4-FFF2-40B4-BE49-F238E27FC236}">
                <a16:creationId xmlns:a16="http://schemas.microsoft.com/office/drawing/2014/main" id="{9A526FB4-9D66-4BD3-B33D-5D2D3D264C31}"/>
              </a:ext>
            </a:extLst>
          </p:cNvPr>
          <p:cNvSpPr/>
          <p:nvPr/>
        </p:nvSpPr>
        <p:spPr>
          <a:xfrm rot="5400000">
            <a:off x="8443227" y="5482574"/>
            <a:ext cx="2246604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000" dirty="0">
                <a:solidFill>
                  <a:schemeClr val="accent5">
                    <a:lumMod val="50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שטחים</a:t>
            </a:r>
          </a:p>
        </p:txBody>
      </p:sp>
      <p:cxnSp>
        <p:nvCxnSpPr>
          <p:cNvPr id="24" name="מחבר ישר 23">
            <a:extLst>
              <a:ext uri="{FF2B5EF4-FFF2-40B4-BE49-F238E27FC236}">
                <a16:creationId xmlns:a16="http://schemas.microsoft.com/office/drawing/2014/main" id="{724734A4-EA0E-47B6-B010-C6255A30625D}"/>
              </a:ext>
            </a:extLst>
          </p:cNvPr>
          <p:cNvCxnSpPr>
            <a:cxnSpLocks/>
          </p:cNvCxnSpPr>
          <p:nvPr/>
        </p:nvCxnSpPr>
        <p:spPr>
          <a:xfrm>
            <a:off x="5906667" y="4587367"/>
            <a:ext cx="3689951" cy="7617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ישר 25">
            <a:extLst>
              <a:ext uri="{FF2B5EF4-FFF2-40B4-BE49-F238E27FC236}">
                <a16:creationId xmlns:a16="http://schemas.microsoft.com/office/drawing/2014/main" id="{7A4CD384-8694-4018-A5FC-D0327F6CD44B}"/>
              </a:ext>
            </a:extLst>
          </p:cNvPr>
          <p:cNvCxnSpPr>
            <a:cxnSpLocks/>
          </p:cNvCxnSpPr>
          <p:nvPr/>
        </p:nvCxnSpPr>
        <p:spPr>
          <a:xfrm>
            <a:off x="113297" y="3159395"/>
            <a:ext cx="6007421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מחבר ישר 27">
            <a:extLst>
              <a:ext uri="{FF2B5EF4-FFF2-40B4-BE49-F238E27FC236}">
                <a16:creationId xmlns:a16="http://schemas.microsoft.com/office/drawing/2014/main" id="{ABC26345-CC9C-4FE0-A3C0-4AAE5B1F1E5B}"/>
              </a:ext>
            </a:extLst>
          </p:cNvPr>
          <p:cNvCxnSpPr>
            <a:cxnSpLocks/>
          </p:cNvCxnSpPr>
          <p:nvPr/>
        </p:nvCxnSpPr>
        <p:spPr>
          <a:xfrm flipH="1">
            <a:off x="6007046" y="3088362"/>
            <a:ext cx="1" cy="1627579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156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>
            <a:extLst>
              <a:ext uri="{FF2B5EF4-FFF2-40B4-BE49-F238E27FC236}">
                <a16:creationId xmlns:a16="http://schemas.microsoft.com/office/drawing/2014/main" id="{188DC139-F48B-453A-92CE-2BAD472ED7CC}"/>
              </a:ext>
            </a:extLst>
          </p:cNvPr>
          <p:cNvSpPr/>
          <p:nvPr/>
        </p:nvSpPr>
        <p:spPr>
          <a:xfrm>
            <a:off x="113297" y="174392"/>
            <a:ext cx="11965405" cy="658134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9B9C4F5A-DE45-4468-B531-02D77310F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008" y="287908"/>
            <a:ext cx="3667125" cy="619125"/>
          </a:xfrm>
          <a:prstGeom prst="rect">
            <a:avLst/>
          </a:prstGeom>
        </p:spPr>
      </p:pic>
      <p:sp>
        <p:nvSpPr>
          <p:cNvPr id="10" name="צורה חופשית: צורה 9">
            <a:extLst>
              <a:ext uri="{FF2B5EF4-FFF2-40B4-BE49-F238E27FC236}">
                <a16:creationId xmlns:a16="http://schemas.microsoft.com/office/drawing/2014/main" id="{A8A0F92B-440F-4530-8E26-4F0700C3DD21}"/>
              </a:ext>
            </a:extLst>
          </p:cNvPr>
          <p:cNvSpPr/>
          <p:nvPr/>
        </p:nvSpPr>
        <p:spPr>
          <a:xfrm>
            <a:off x="221582" y="216869"/>
            <a:ext cx="4735429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400" b="1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תהליך הגשת תכנית – נוהל </a:t>
            </a:r>
            <a:r>
              <a:rPr lang="he-IL" sz="1400" b="1" dirty="0" err="1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מבא"ת</a:t>
            </a:r>
            <a:r>
              <a:rPr lang="he-IL" sz="1400" b="1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(מבנה אחיד לתכניות) – מחוז יו"ש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40DF8CDD-1474-404A-BACF-3565CE007D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49" r="6000"/>
          <a:stretch/>
        </p:blipFill>
        <p:spPr>
          <a:xfrm>
            <a:off x="9438282" y="1110711"/>
            <a:ext cx="2256413" cy="2571750"/>
          </a:xfrm>
          <a:prstGeom prst="rect">
            <a:avLst/>
          </a:prstGeom>
        </p:spPr>
      </p:pic>
      <p:sp>
        <p:nvSpPr>
          <p:cNvPr id="27" name="מלבן 26">
            <a:extLst>
              <a:ext uri="{FF2B5EF4-FFF2-40B4-BE49-F238E27FC236}">
                <a16:creationId xmlns:a16="http://schemas.microsoft.com/office/drawing/2014/main" id="{708DE2BD-8630-4A09-A69F-35A35CC55D87}"/>
              </a:ext>
            </a:extLst>
          </p:cNvPr>
          <p:cNvSpPr/>
          <p:nvPr/>
        </p:nvSpPr>
        <p:spPr>
          <a:xfrm>
            <a:off x="9691179" y="1976907"/>
            <a:ext cx="1705320" cy="282105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2C276239-F860-400B-B8F7-4C9602C3D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17" y="1232783"/>
            <a:ext cx="9090704" cy="1633576"/>
          </a:xfrm>
          <a:prstGeom prst="rect">
            <a:avLst/>
          </a:prstGeom>
        </p:spPr>
      </p:pic>
      <p:sp>
        <p:nvSpPr>
          <p:cNvPr id="30" name="בועת דיבור: מלבן 29">
            <a:extLst>
              <a:ext uri="{FF2B5EF4-FFF2-40B4-BE49-F238E27FC236}">
                <a16:creationId xmlns:a16="http://schemas.microsoft.com/office/drawing/2014/main" id="{2A3510BC-CFD1-471A-920E-634CA8ED5EFA}"/>
              </a:ext>
            </a:extLst>
          </p:cNvPr>
          <p:cNvSpPr/>
          <p:nvPr/>
        </p:nvSpPr>
        <p:spPr>
          <a:xfrm>
            <a:off x="1670701" y="2990222"/>
            <a:ext cx="4723898" cy="583044"/>
          </a:xfrm>
          <a:prstGeom prst="wedgeRectCallout">
            <a:avLst>
              <a:gd name="adj1" fmla="val -14669"/>
              <a:gd name="adj2" fmla="val -78590"/>
            </a:avLst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צורה חופשית: צורה 18">
            <a:extLst>
              <a:ext uri="{FF2B5EF4-FFF2-40B4-BE49-F238E27FC236}">
                <a16:creationId xmlns:a16="http://schemas.microsoft.com/office/drawing/2014/main" id="{567C243C-719E-4090-8C22-2BD5D39C0879}"/>
              </a:ext>
            </a:extLst>
          </p:cNvPr>
          <p:cNvSpPr/>
          <p:nvPr/>
        </p:nvSpPr>
        <p:spPr>
          <a:xfrm>
            <a:off x="1670701" y="2990222"/>
            <a:ext cx="4483612" cy="509533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b="1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ייעודי קרקע ותאי שטח בתכנית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פרטים יוזנו אוטומטית מקבצי </a:t>
            </a:r>
            <a:r>
              <a:rPr lang="he-IL" sz="1400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התשריט</a:t>
            </a:r>
            <a:r>
              <a:rPr lang="he-IL" sz="14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שנקלטו ו</a:t>
            </a:r>
            <a:r>
              <a:rPr lang="he-IL" sz="1400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אושרו</a:t>
            </a:r>
            <a:r>
              <a:rPr lang="he-IL" sz="14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במערכת </a:t>
            </a:r>
            <a:endParaRPr lang="he-IL" sz="1400" dirty="0">
              <a:solidFill>
                <a:schemeClr val="tx1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4DE4035E-B941-45BD-918D-9D369F46EE6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119"/>
          <a:stretch/>
        </p:blipFill>
        <p:spPr>
          <a:xfrm>
            <a:off x="9619674" y="4107316"/>
            <a:ext cx="2169598" cy="2322829"/>
          </a:xfrm>
          <a:prstGeom prst="rect">
            <a:avLst/>
          </a:prstGeom>
        </p:spPr>
      </p:pic>
      <p:sp>
        <p:nvSpPr>
          <p:cNvPr id="22" name="מלבן 21">
            <a:extLst>
              <a:ext uri="{FF2B5EF4-FFF2-40B4-BE49-F238E27FC236}">
                <a16:creationId xmlns:a16="http://schemas.microsoft.com/office/drawing/2014/main" id="{0FFF9653-ED2E-4DBB-AEC9-4EF956FC5A8F}"/>
              </a:ext>
            </a:extLst>
          </p:cNvPr>
          <p:cNvSpPr/>
          <p:nvPr/>
        </p:nvSpPr>
        <p:spPr>
          <a:xfrm>
            <a:off x="9724686" y="5050407"/>
            <a:ext cx="1705320" cy="282105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צורה חופשית: צורה 22">
            <a:extLst>
              <a:ext uri="{FF2B5EF4-FFF2-40B4-BE49-F238E27FC236}">
                <a16:creationId xmlns:a16="http://schemas.microsoft.com/office/drawing/2014/main" id="{C1A829B9-C3D4-4E2F-BDD3-FA51046FA648}"/>
              </a:ext>
            </a:extLst>
          </p:cNvPr>
          <p:cNvSpPr/>
          <p:nvPr/>
        </p:nvSpPr>
        <p:spPr>
          <a:xfrm>
            <a:off x="363621" y="4127332"/>
            <a:ext cx="4278879" cy="229272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6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הוראות תכנית: 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6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מטרות תכנית, הגדרות (פרק ב'), הוראות לייעודי הקרקע  השונים (פרק ד'), הוראות כלליות (פרק ו'), תנאים למתן היתר וביצוע (פרק ז').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6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מצ"ב קובץ עזר לתוכן הפרקים הנ"ל,</a:t>
            </a:r>
            <a:r>
              <a:rPr lang="he-IL" sz="1600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נא להשתמש בתוכן זה בלבד!!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ניתן לייצא את כותרות ייעודי הקרקע מהמערכת לקובץ וורד ולמלא לפי הקובץ עזר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6004BA6A-35F9-4374-9B84-CFAF54AA86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6075"/>
          <a:stretch/>
        </p:blipFill>
        <p:spPr>
          <a:xfrm>
            <a:off x="4906410" y="4083177"/>
            <a:ext cx="4534402" cy="2292724"/>
          </a:xfrm>
          <a:prstGeom prst="rect">
            <a:avLst/>
          </a:prstGeom>
        </p:spPr>
      </p:pic>
      <p:sp>
        <p:nvSpPr>
          <p:cNvPr id="14" name="צורה חופשית: צורה 13">
            <a:extLst>
              <a:ext uri="{FF2B5EF4-FFF2-40B4-BE49-F238E27FC236}">
                <a16:creationId xmlns:a16="http://schemas.microsoft.com/office/drawing/2014/main" id="{5CDF9A9F-D991-4B56-9212-C9E80274D766}"/>
              </a:ext>
            </a:extLst>
          </p:cNvPr>
          <p:cNvSpPr/>
          <p:nvPr/>
        </p:nvSpPr>
        <p:spPr>
          <a:xfrm>
            <a:off x="2943056" y="615511"/>
            <a:ext cx="5747657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100" b="1" u="sng" dirty="0">
                <a:solidFill>
                  <a:schemeClr val="accent1">
                    <a:lumMod val="75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השלמת הוראות התכנית:</a:t>
            </a:r>
            <a:r>
              <a:rPr lang="he-IL" sz="2100" b="1" dirty="0">
                <a:solidFill>
                  <a:schemeClr val="accent1">
                    <a:lumMod val="75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גושים חלקות, שטחים</a:t>
            </a:r>
            <a:endParaRPr lang="he-IL" sz="2100" b="1" u="sng" dirty="0">
              <a:solidFill>
                <a:schemeClr val="accent1">
                  <a:lumMod val="75000"/>
                </a:schemeClr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צורה חופשית: צורה 14">
            <a:extLst>
              <a:ext uri="{FF2B5EF4-FFF2-40B4-BE49-F238E27FC236}">
                <a16:creationId xmlns:a16="http://schemas.microsoft.com/office/drawing/2014/main" id="{1D7563F3-E41A-4B2B-83F2-E543465E8F94}"/>
              </a:ext>
            </a:extLst>
          </p:cNvPr>
          <p:cNvSpPr/>
          <p:nvPr/>
        </p:nvSpPr>
        <p:spPr>
          <a:xfrm rot="5400000">
            <a:off x="10689360" y="4877898"/>
            <a:ext cx="2422059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000" dirty="0">
                <a:solidFill>
                  <a:schemeClr val="accent5">
                    <a:lumMod val="50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ייעודי קרקע - שימושים</a:t>
            </a:r>
          </a:p>
        </p:txBody>
      </p: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10E0CE88-CA76-46F1-A6BC-8C8911E37D1F}"/>
              </a:ext>
            </a:extLst>
          </p:cNvPr>
          <p:cNvCxnSpPr>
            <a:cxnSpLocks/>
          </p:cNvCxnSpPr>
          <p:nvPr/>
        </p:nvCxnSpPr>
        <p:spPr>
          <a:xfrm>
            <a:off x="396753" y="3791655"/>
            <a:ext cx="11591721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צורה חופשית: צורה 19">
            <a:extLst>
              <a:ext uri="{FF2B5EF4-FFF2-40B4-BE49-F238E27FC236}">
                <a16:creationId xmlns:a16="http://schemas.microsoft.com/office/drawing/2014/main" id="{3EB54385-DAAC-4430-8AE5-6C6C26BAED23}"/>
              </a:ext>
            </a:extLst>
          </p:cNvPr>
          <p:cNvSpPr/>
          <p:nvPr/>
        </p:nvSpPr>
        <p:spPr>
          <a:xfrm rot="5400000">
            <a:off x="10553583" y="1948627"/>
            <a:ext cx="2666232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000" dirty="0">
                <a:solidFill>
                  <a:schemeClr val="accent5">
                    <a:lumMod val="50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ייעודי קרקע – תאי שטח</a:t>
            </a:r>
          </a:p>
        </p:txBody>
      </p:sp>
    </p:spTree>
    <p:extLst>
      <p:ext uri="{BB962C8B-B14F-4D97-AF65-F5344CB8AC3E}">
        <p14:creationId xmlns:p14="http://schemas.microsoft.com/office/powerpoint/2010/main" val="1022001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>
            <a:extLst>
              <a:ext uri="{FF2B5EF4-FFF2-40B4-BE49-F238E27FC236}">
                <a16:creationId xmlns:a16="http://schemas.microsoft.com/office/drawing/2014/main" id="{C1FE5F17-5BB0-4A8A-8391-1AA218F24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5617" y="4429378"/>
            <a:ext cx="2419350" cy="2305050"/>
          </a:xfrm>
          <a:prstGeom prst="rect">
            <a:avLst/>
          </a:prstGeom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188DC139-F48B-453A-92CE-2BAD472ED7CC}"/>
              </a:ext>
            </a:extLst>
          </p:cNvPr>
          <p:cNvSpPr/>
          <p:nvPr/>
        </p:nvSpPr>
        <p:spPr>
          <a:xfrm>
            <a:off x="113297" y="174392"/>
            <a:ext cx="11965405" cy="658134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9B9C4F5A-DE45-4468-B531-02D77310F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5008" y="287908"/>
            <a:ext cx="3667125" cy="619125"/>
          </a:xfrm>
          <a:prstGeom prst="rect">
            <a:avLst/>
          </a:prstGeom>
        </p:spPr>
      </p:pic>
      <p:sp>
        <p:nvSpPr>
          <p:cNvPr id="10" name="צורה חופשית: צורה 9">
            <a:extLst>
              <a:ext uri="{FF2B5EF4-FFF2-40B4-BE49-F238E27FC236}">
                <a16:creationId xmlns:a16="http://schemas.microsoft.com/office/drawing/2014/main" id="{A8A0F92B-440F-4530-8E26-4F0700C3DD21}"/>
              </a:ext>
            </a:extLst>
          </p:cNvPr>
          <p:cNvSpPr/>
          <p:nvPr/>
        </p:nvSpPr>
        <p:spPr>
          <a:xfrm>
            <a:off x="221582" y="216869"/>
            <a:ext cx="4735429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400" b="1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תהליך הגשת תכנית – נוהל </a:t>
            </a:r>
            <a:r>
              <a:rPr lang="he-IL" sz="1400" b="1" dirty="0" err="1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מבא"ת</a:t>
            </a:r>
            <a:r>
              <a:rPr lang="he-IL" sz="1400" b="1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(מבנה אחיד לתכניות) – מחוז יו"ש</a:t>
            </a:r>
          </a:p>
        </p:txBody>
      </p:sp>
      <p:sp>
        <p:nvSpPr>
          <p:cNvPr id="30" name="בועת דיבור: מלבן 29">
            <a:extLst>
              <a:ext uri="{FF2B5EF4-FFF2-40B4-BE49-F238E27FC236}">
                <a16:creationId xmlns:a16="http://schemas.microsoft.com/office/drawing/2014/main" id="{2A3510BC-CFD1-471A-920E-634CA8ED5EFA}"/>
              </a:ext>
            </a:extLst>
          </p:cNvPr>
          <p:cNvSpPr/>
          <p:nvPr/>
        </p:nvSpPr>
        <p:spPr>
          <a:xfrm>
            <a:off x="514612" y="1431688"/>
            <a:ext cx="4144923" cy="1581432"/>
          </a:xfrm>
          <a:prstGeom prst="wedgeRectCallout">
            <a:avLst>
              <a:gd name="adj1" fmla="val 53725"/>
              <a:gd name="adj2" fmla="val -3311"/>
            </a:avLst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צורה חופשית: צורה 18">
            <a:extLst>
              <a:ext uri="{FF2B5EF4-FFF2-40B4-BE49-F238E27FC236}">
                <a16:creationId xmlns:a16="http://schemas.microsoft.com/office/drawing/2014/main" id="{567C243C-719E-4090-8C22-2BD5D39C0879}"/>
              </a:ext>
            </a:extLst>
          </p:cNvPr>
          <p:cNvSpPr/>
          <p:nvPr/>
        </p:nvSpPr>
        <p:spPr>
          <a:xfrm>
            <a:off x="703128" y="1503287"/>
            <a:ext cx="3767889" cy="90047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b="1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פרמטרים לזכויות בניה והוראות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קביעת הפרמטרים לעמודות בטבלה לזכויות והוראות בניה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(חופף לפרק ה' בתקנון אחוד)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u="sng" dirty="0">
                <a:hlinkClick r:id="rId4"/>
              </a:rPr>
              <a:t>https://www.gov.il/he/pages/mavat_land_destinations?chapterIndex=5</a:t>
            </a:r>
            <a:endParaRPr lang="he-IL" sz="1100" dirty="0">
              <a:solidFill>
                <a:schemeClr val="tx1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0FFF9653-ED2E-4DBB-AEC9-4EF956FC5A8F}"/>
              </a:ext>
            </a:extLst>
          </p:cNvPr>
          <p:cNvSpPr/>
          <p:nvPr/>
        </p:nvSpPr>
        <p:spPr>
          <a:xfrm>
            <a:off x="9386050" y="5709576"/>
            <a:ext cx="1705320" cy="282105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A93F944C-7CB6-4D4B-96F6-40DF627B31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9049" y="1511553"/>
            <a:ext cx="2343150" cy="2295525"/>
          </a:xfrm>
          <a:prstGeom prst="rect">
            <a:avLst/>
          </a:prstGeom>
        </p:spPr>
      </p:pic>
      <p:sp>
        <p:nvSpPr>
          <p:cNvPr id="27" name="מלבן 26">
            <a:extLst>
              <a:ext uri="{FF2B5EF4-FFF2-40B4-BE49-F238E27FC236}">
                <a16:creationId xmlns:a16="http://schemas.microsoft.com/office/drawing/2014/main" id="{708DE2BD-8630-4A09-A69F-35A35CC55D87}"/>
              </a:ext>
            </a:extLst>
          </p:cNvPr>
          <p:cNvSpPr/>
          <p:nvPr/>
        </p:nvSpPr>
        <p:spPr>
          <a:xfrm>
            <a:off x="9423282" y="2579223"/>
            <a:ext cx="1705320" cy="282105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D3D9A654-80EA-42FE-9030-920C8413C0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7011" y="1285672"/>
            <a:ext cx="4144922" cy="2916797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9C5C70A4-12D7-4AF8-92B3-A306ED1C13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304" y="4792794"/>
            <a:ext cx="7991856" cy="1807706"/>
          </a:xfrm>
          <a:prstGeom prst="rect">
            <a:avLst/>
          </a:prstGeom>
        </p:spPr>
      </p:pic>
      <p:sp>
        <p:nvSpPr>
          <p:cNvPr id="18" name="בועת דיבור: מלבן 17">
            <a:extLst>
              <a:ext uri="{FF2B5EF4-FFF2-40B4-BE49-F238E27FC236}">
                <a16:creationId xmlns:a16="http://schemas.microsoft.com/office/drawing/2014/main" id="{DE59611C-9E20-4032-BC19-ADFB85C99237}"/>
              </a:ext>
            </a:extLst>
          </p:cNvPr>
          <p:cNvSpPr/>
          <p:nvPr/>
        </p:nvSpPr>
        <p:spPr>
          <a:xfrm>
            <a:off x="438562" y="3575975"/>
            <a:ext cx="4144924" cy="1030224"/>
          </a:xfrm>
          <a:prstGeom prst="wedgeRectCallout">
            <a:avLst>
              <a:gd name="adj1" fmla="val -21767"/>
              <a:gd name="adj2" fmla="val 65344"/>
            </a:avLst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צורה חופשית: צורה 19">
            <a:extLst>
              <a:ext uri="{FF2B5EF4-FFF2-40B4-BE49-F238E27FC236}">
                <a16:creationId xmlns:a16="http://schemas.microsoft.com/office/drawing/2014/main" id="{94BB12A2-F320-427B-A378-D86FF483E989}"/>
              </a:ext>
            </a:extLst>
          </p:cNvPr>
          <p:cNvSpPr/>
          <p:nvPr/>
        </p:nvSpPr>
        <p:spPr>
          <a:xfrm>
            <a:off x="89544" y="3663718"/>
            <a:ext cx="4330305" cy="838559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b="1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זכויות והוראות בניה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השלמת הפרטים הכמותיים לזכויות והוראות בניה לפי הפרמטרים שנבחרו עבור כל מגרש המופיע </a:t>
            </a:r>
            <a:r>
              <a:rPr lang="he-IL" sz="1400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בתשריט</a:t>
            </a:r>
            <a:endParaRPr lang="he-IL" sz="1400" dirty="0">
              <a:solidFill>
                <a:schemeClr val="tx1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צורה חופשית: צורה 14">
            <a:extLst>
              <a:ext uri="{FF2B5EF4-FFF2-40B4-BE49-F238E27FC236}">
                <a16:creationId xmlns:a16="http://schemas.microsoft.com/office/drawing/2014/main" id="{0DB2C629-443C-416E-91C3-790ABB23CD83}"/>
              </a:ext>
            </a:extLst>
          </p:cNvPr>
          <p:cNvSpPr/>
          <p:nvPr/>
        </p:nvSpPr>
        <p:spPr>
          <a:xfrm>
            <a:off x="2779774" y="716949"/>
            <a:ext cx="6643508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100" b="1" u="sng" dirty="0">
                <a:solidFill>
                  <a:schemeClr val="accent1">
                    <a:lumMod val="75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השלמת הוראות התכנית:</a:t>
            </a:r>
            <a:r>
              <a:rPr lang="he-IL" sz="2100" b="1" dirty="0">
                <a:solidFill>
                  <a:schemeClr val="accent1">
                    <a:lumMod val="75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פרמטרים לזכויות בניה, זכויות בניה</a:t>
            </a:r>
            <a:endParaRPr lang="he-IL" sz="2100" b="1" u="sng" dirty="0">
              <a:solidFill>
                <a:schemeClr val="accent1">
                  <a:lumMod val="75000"/>
                </a:schemeClr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6" name="צורה חופשית: צורה 15">
            <a:extLst>
              <a:ext uri="{FF2B5EF4-FFF2-40B4-BE49-F238E27FC236}">
                <a16:creationId xmlns:a16="http://schemas.microsoft.com/office/drawing/2014/main" id="{3E5C384A-C959-49C6-A4D2-0FD7D4C6CCF7}"/>
              </a:ext>
            </a:extLst>
          </p:cNvPr>
          <p:cNvSpPr/>
          <p:nvPr/>
        </p:nvSpPr>
        <p:spPr>
          <a:xfrm rot="5400000">
            <a:off x="10609949" y="5241997"/>
            <a:ext cx="2246604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000" dirty="0">
                <a:solidFill>
                  <a:schemeClr val="accent5">
                    <a:lumMod val="50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זכויות בניה</a:t>
            </a:r>
          </a:p>
        </p:txBody>
      </p:sp>
      <p:cxnSp>
        <p:nvCxnSpPr>
          <p:cNvPr id="17" name="מחבר ישר 16">
            <a:extLst>
              <a:ext uri="{FF2B5EF4-FFF2-40B4-BE49-F238E27FC236}">
                <a16:creationId xmlns:a16="http://schemas.microsoft.com/office/drawing/2014/main" id="{9642A979-62C0-4EEC-86C5-A1D9DD7702C3}"/>
              </a:ext>
            </a:extLst>
          </p:cNvPr>
          <p:cNvCxnSpPr>
            <a:cxnSpLocks/>
          </p:cNvCxnSpPr>
          <p:nvPr/>
        </p:nvCxnSpPr>
        <p:spPr>
          <a:xfrm flipV="1">
            <a:off x="4703802" y="4387620"/>
            <a:ext cx="7072892" cy="24293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166C3BE5-0C09-4932-A09F-FADF28515ED1}"/>
              </a:ext>
            </a:extLst>
          </p:cNvPr>
          <p:cNvCxnSpPr>
            <a:cxnSpLocks/>
          </p:cNvCxnSpPr>
          <p:nvPr/>
        </p:nvCxnSpPr>
        <p:spPr>
          <a:xfrm flipV="1">
            <a:off x="327883" y="3162925"/>
            <a:ext cx="4533481" cy="15294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ישר 22">
            <a:extLst>
              <a:ext uri="{FF2B5EF4-FFF2-40B4-BE49-F238E27FC236}">
                <a16:creationId xmlns:a16="http://schemas.microsoft.com/office/drawing/2014/main" id="{9CCC7A1A-09C2-4BF3-8706-2A9D3F4F0359}"/>
              </a:ext>
            </a:extLst>
          </p:cNvPr>
          <p:cNvCxnSpPr>
            <a:cxnSpLocks/>
          </p:cNvCxnSpPr>
          <p:nvPr/>
        </p:nvCxnSpPr>
        <p:spPr>
          <a:xfrm>
            <a:off x="4733239" y="3035816"/>
            <a:ext cx="0" cy="1508306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צורה חופשית: צורה 30">
            <a:extLst>
              <a:ext uri="{FF2B5EF4-FFF2-40B4-BE49-F238E27FC236}">
                <a16:creationId xmlns:a16="http://schemas.microsoft.com/office/drawing/2014/main" id="{049096C3-0E85-46D5-821E-9019F1681F8D}"/>
              </a:ext>
            </a:extLst>
          </p:cNvPr>
          <p:cNvSpPr/>
          <p:nvPr/>
        </p:nvSpPr>
        <p:spPr>
          <a:xfrm rot="5400000">
            <a:off x="10683187" y="2375145"/>
            <a:ext cx="2246604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000" dirty="0">
                <a:solidFill>
                  <a:schemeClr val="accent5">
                    <a:lumMod val="50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פרמטרים לזכויות בניה</a:t>
            </a:r>
          </a:p>
        </p:txBody>
      </p:sp>
    </p:spTree>
    <p:extLst>
      <p:ext uri="{BB962C8B-B14F-4D97-AF65-F5344CB8AC3E}">
        <p14:creationId xmlns:p14="http://schemas.microsoft.com/office/powerpoint/2010/main" val="1337762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>
            <a:extLst>
              <a:ext uri="{FF2B5EF4-FFF2-40B4-BE49-F238E27FC236}">
                <a16:creationId xmlns:a16="http://schemas.microsoft.com/office/drawing/2014/main" id="{6C7D1CBB-F55A-4A8C-A57D-70FAA19CC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2046" y="1648989"/>
            <a:ext cx="2428875" cy="2295525"/>
          </a:xfrm>
          <a:prstGeom prst="rect">
            <a:avLst/>
          </a:prstGeom>
        </p:spPr>
      </p:pic>
      <p:sp>
        <p:nvSpPr>
          <p:cNvPr id="9" name="מלבן 8">
            <a:extLst>
              <a:ext uri="{FF2B5EF4-FFF2-40B4-BE49-F238E27FC236}">
                <a16:creationId xmlns:a16="http://schemas.microsoft.com/office/drawing/2014/main" id="{188DC139-F48B-453A-92CE-2BAD472ED7CC}"/>
              </a:ext>
            </a:extLst>
          </p:cNvPr>
          <p:cNvSpPr/>
          <p:nvPr/>
        </p:nvSpPr>
        <p:spPr>
          <a:xfrm>
            <a:off x="113297" y="174392"/>
            <a:ext cx="11965405" cy="658134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9B9C4F5A-DE45-4468-B531-02D77310F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5008" y="287908"/>
            <a:ext cx="3667125" cy="619125"/>
          </a:xfrm>
          <a:prstGeom prst="rect">
            <a:avLst/>
          </a:prstGeom>
        </p:spPr>
      </p:pic>
      <p:sp>
        <p:nvSpPr>
          <p:cNvPr id="10" name="צורה חופשית: צורה 9">
            <a:extLst>
              <a:ext uri="{FF2B5EF4-FFF2-40B4-BE49-F238E27FC236}">
                <a16:creationId xmlns:a16="http://schemas.microsoft.com/office/drawing/2014/main" id="{A8A0F92B-440F-4530-8E26-4F0700C3DD21}"/>
              </a:ext>
            </a:extLst>
          </p:cNvPr>
          <p:cNvSpPr/>
          <p:nvPr/>
        </p:nvSpPr>
        <p:spPr>
          <a:xfrm>
            <a:off x="221582" y="216869"/>
            <a:ext cx="4735429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400" b="1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תהליך הגשת תכנית – נוהל </a:t>
            </a:r>
            <a:r>
              <a:rPr lang="he-IL" sz="1400" b="1" dirty="0" err="1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מבא"ת</a:t>
            </a:r>
            <a:r>
              <a:rPr lang="he-IL" sz="1400" b="1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(מבנה אחיד לתכניות) – מחוז יו"ש</a:t>
            </a:r>
          </a:p>
        </p:txBody>
      </p:sp>
      <p:sp>
        <p:nvSpPr>
          <p:cNvPr id="27" name="מלבן 26">
            <a:extLst>
              <a:ext uri="{FF2B5EF4-FFF2-40B4-BE49-F238E27FC236}">
                <a16:creationId xmlns:a16="http://schemas.microsoft.com/office/drawing/2014/main" id="{708DE2BD-8630-4A09-A69F-35A35CC55D87}"/>
              </a:ext>
            </a:extLst>
          </p:cNvPr>
          <p:cNvSpPr/>
          <p:nvPr/>
        </p:nvSpPr>
        <p:spPr>
          <a:xfrm>
            <a:off x="9663824" y="3096361"/>
            <a:ext cx="1705320" cy="282105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6F8FB7EE-1449-49EB-BA6F-6011AF942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2818" y="4301725"/>
            <a:ext cx="2400300" cy="2171700"/>
          </a:xfrm>
          <a:prstGeom prst="rect">
            <a:avLst/>
          </a:prstGeom>
        </p:spPr>
      </p:pic>
      <p:sp>
        <p:nvSpPr>
          <p:cNvPr id="22" name="מלבן 21">
            <a:extLst>
              <a:ext uri="{FF2B5EF4-FFF2-40B4-BE49-F238E27FC236}">
                <a16:creationId xmlns:a16="http://schemas.microsoft.com/office/drawing/2014/main" id="{0FFF9653-ED2E-4DBB-AEC9-4EF956FC5A8F}"/>
              </a:ext>
            </a:extLst>
          </p:cNvPr>
          <p:cNvSpPr/>
          <p:nvPr/>
        </p:nvSpPr>
        <p:spPr>
          <a:xfrm>
            <a:off x="9726021" y="5979511"/>
            <a:ext cx="1705320" cy="282105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צורה חופשית: צורה 16">
            <a:extLst>
              <a:ext uri="{FF2B5EF4-FFF2-40B4-BE49-F238E27FC236}">
                <a16:creationId xmlns:a16="http://schemas.microsoft.com/office/drawing/2014/main" id="{074D0F03-094C-43FC-96AE-222938559BAC}"/>
              </a:ext>
            </a:extLst>
          </p:cNvPr>
          <p:cNvSpPr/>
          <p:nvPr/>
        </p:nvSpPr>
        <p:spPr>
          <a:xfrm>
            <a:off x="298786" y="2113979"/>
            <a:ext cx="4278879" cy="229272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6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הוראות נוספות וביצוע תכנית: 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6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הוראות כלליות (פרק ו'), תנאים למתן היתר וביצוע (פרק ז').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6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מצ"ב קובץ עזר לתוכן הפרקים הנ"ל,</a:t>
            </a:r>
            <a:r>
              <a:rPr lang="he-IL" sz="1600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000" b="1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נא להשתמש בתוכן זה בלבד!!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ניתן לייצא את כותרות ייעודי הקרקע מהמערכת לקובץ וורד ולמלא לפי הקובץ עזר</a:t>
            </a: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B2A54526-F811-47A1-AAAA-2775699E4B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600" t="38222" r="39305" b="15822"/>
          <a:stretch/>
        </p:blipFill>
        <p:spPr>
          <a:xfrm>
            <a:off x="4884217" y="1648989"/>
            <a:ext cx="4111277" cy="3028184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DEF8F1DA-2055-415C-B4BC-D292A3BFD9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686" y="5037661"/>
            <a:ext cx="8916587" cy="1435764"/>
          </a:xfrm>
          <a:prstGeom prst="rect">
            <a:avLst/>
          </a:prstGeom>
        </p:spPr>
      </p:pic>
      <p:sp>
        <p:nvSpPr>
          <p:cNvPr id="12" name="צורה חופשית: צורה 11">
            <a:extLst>
              <a:ext uri="{FF2B5EF4-FFF2-40B4-BE49-F238E27FC236}">
                <a16:creationId xmlns:a16="http://schemas.microsoft.com/office/drawing/2014/main" id="{0C1D64FC-A083-4681-A3B3-457A9ABF6465}"/>
              </a:ext>
            </a:extLst>
          </p:cNvPr>
          <p:cNvSpPr/>
          <p:nvPr/>
        </p:nvSpPr>
        <p:spPr>
          <a:xfrm>
            <a:off x="2033516" y="814806"/>
            <a:ext cx="6936311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100" b="1" u="sng" dirty="0">
                <a:solidFill>
                  <a:schemeClr val="accent1">
                    <a:lumMod val="75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השלמת הוראות התכנית:</a:t>
            </a:r>
            <a:r>
              <a:rPr lang="he-IL" sz="2100" b="1" dirty="0">
                <a:solidFill>
                  <a:schemeClr val="accent1">
                    <a:lumMod val="75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הוראות נוספות, הוראות לביצוע התכנית</a:t>
            </a:r>
            <a:endParaRPr lang="he-IL" sz="2100" b="1" u="sng" dirty="0">
              <a:solidFill>
                <a:schemeClr val="accent1">
                  <a:lumMod val="75000"/>
                </a:schemeClr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צורה חופשית: צורה 14">
            <a:extLst>
              <a:ext uri="{FF2B5EF4-FFF2-40B4-BE49-F238E27FC236}">
                <a16:creationId xmlns:a16="http://schemas.microsoft.com/office/drawing/2014/main" id="{C6E156CD-F164-4F1E-B38D-583C23E24951}"/>
              </a:ext>
            </a:extLst>
          </p:cNvPr>
          <p:cNvSpPr/>
          <p:nvPr/>
        </p:nvSpPr>
        <p:spPr>
          <a:xfrm rot="5400000">
            <a:off x="10707784" y="5058601"/>
            <a:ext cx="2246604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000" dirty="0">
                <a:solidFill>
                  <a:schemeClr val="accent5">
                    <a:lumMod val="50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הוראות לביצוע</a:t>
            </a:r>
          </a:p>
        </p:txBody>
      </p: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268B1B41-6348-40F8-9DC3-A5D2B3E166DD}"/>
              </a:ext>
            </a:extLst>
          </p:cNvPr>
          <p:cNvCxnSpPr>
            <a:cxnSpLocks/>
          </p:cNvCxnSpPr>
          <p:nvPr/>
        </p:nvCxnSpPr>
        <p:spPr>
          <a:xfrm flipV="1">
            <a:off x="4658029" y="4197506"/>
            <a:ext cx="7072892" cy="24293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צורה חופשית: צורה 17">
            <a:extLst>
              <a:ext uri="{FF2B5EF4-FFF2-40B4-BE49-F238E27FC236}">
                <a16:creationId xmlns:a16="http://schemas.microsoft.com/office/drawing/2014/main" id="{30004D0D-7CE3-4FE5-B40E-7765FF5B1946}"/>
              </a:ext>
            </a:extLst>
          </p:cNvPr>
          <p:cNvSpPr/>
          <p:nvPr/>
        </p:nvSpPr>
        <p:spPr>
          <a:xfrm rot="5400000">
            <a:off x="10707784" y="2529690"/>
            <a:ext cx="2246604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000" dirty="0">
                <a:solidFill>
                  <a:schemeClr val="accent5">
                    <a:lumMod val="50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הוראות נוספות</a:t>
            </a:r>
          </a:p>
        </p:txBody>
      </p:sp>
    </p:spTree>
    <p:extLst>
      <p:ext uri="{BB962C8B-B14F-4D97-AF65-F5344CB8AC3E}">
        <p14:creationId xmlns:p14="http://schemas.microsoft.com/office/powerpoint/2010/main" val="2291532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>
            <a:extLst>
              <a:ext uri="{FF2B5EF4-FFF2-40B4-BE49-F238E27FC236}">
                <a16:creationId xmlns:a16="http://schemas.microsoft.com/office/drawing/2014/main" id="{188DC139-F48B-453A-92CE-2BAD472ED7CC}"/>
              </a:ext>
            </a:extLst>
          </p:cNvPr>
          <p:cNvSpPr/>
          <p:nvPr/>
        </p:nvSpPr>
        <p:spPr>
          <a:xfrm>
            <a:off x="113297" y="174392"/>
            <a:ext cx="11965405" cy="658134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9B9C4F5A-DE45-4468-B531-02D77310F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971" y="408623"/>
            <a:ext cx="3667125" cy="619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1C9269-2597-4BED-A3D4-D4EE6A1EE4D4}"/>
              </a:ext>
            </a:extLst>
          </p:cNvPr>
          <p:cNvSpPr txBox="1"/>
          <p:nvPr/>
        </p:nvSpPr>
        <p:spPr>
          <a:xfrm>
            <a:off x="1263778" y="1757096"/>
            <a:ext cx="10027046" cy="1431161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1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e-IL" cap="all" dirty="0">
                <a:ln w="0"/>
                <a:latin typeface="Arial" pitchFamily="34" charset="0"/>
                <a:cs typeface="David" pitchFamily="2" charset="-79"/>
              </a:rPr>
              <a:t>כל המסמכים הנלווים, </a:t>
            </a:r>
            <a:r>
              <a:rPr lang="he-IL" cap="all" dirty="0" err="1">
                <a:ln w="0"/>
                <a:latin typeface="Arial" pitchFamily="34" charset="0"/>
                <a:cs typeface="David" pitchFamily="2" charset="-79"/>
              </a:rPr>
              <a:t>חוו"ד</a:t>
            </a:r>
            <a:r>
              <a:rPr lang="he-IL" cap="all" dirty="0">
                <a:ln w="0"/>
                <a:latin typeface="Arial" pitchFamily="34" charset="0"/>
                <a:cs typeface="David" pitchFamily="2" charset="-79"/>
              </a:rPr>
              <a:t> יועצים ואישורי </a:t>
            </a:r>
            <a:r>
              <a:rPr lang="he-IL" cap="all" dirty="0" err="1">
                <a:ln w="0"/>
                <a:latin typeface="Arial" pitchFamily="34" charset="0"/>
                <a:cs typeface="David" pitchFamily="2" charset="-79"/>
              </a:rPr>
              <a:t>הקמ"טים</a:t>
            </a:r>
            <a:r>
              <a:rPr lang="he-IL" cap="all" dirty="0">
                <a:ln w="0"/>
                <a:latin typeface="Arial" pitchFamily="34" charset="0"/>
                <a:cs typeface="David" pitchFamily="2" charset="-79"/>
              </a:rPr>
              <a:t> לתוכנית יועלו </a:t>
            </a:r>
            <a:r>
              <a:rPr lang="he-IL" cap="all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2" charset="-79"/>
              </a:rPr>
              <a:t>כצרופות סרוקות </a:t>
            </a:r>
            <a:r>
              <a:rPr lang="he-IL" cap="all" dirty="0">
                <a:ln w="0"/>
                <a:latin typeface="Arial" pitchFamily="34" charset="0"/>
                <a:cs typeface="David" pitchFamily="2" charset="-79"/>
              </a:rPr>
              <a:t>בנוסף למסמכי התוכנית: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e-IL" cap="all" dirty="0">
                <a:ln w="0"/>
                <a:latin typeface="Arial" pitchFamily="34" charset="0"/>
                <a:cs typeface="David" pitchFamily="2" charset="-79"/>
              </a:rPr>
              <a:t>תנאי סף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e-IL" cap="all" dirty="0">
                <a:ln w="0"/>
                <a:latin typeface="Arial" pitchFamily="34" charset="0"/>
                <a:cs typeface="David" pitchFamily="2" charset="-79"/>
              </a:rPr>
              <a:t>אישורי </a:t>
            </a:r>
            <a:r>
              <a:rPr lang="he-IL" cap="all" dirty="0" err="1">
                <a:ln w="0"/>
                <a:latin typeface="Arial" pitchFamily="34" charset="0"/>
                <a:cs typeface="David" pitchFamily="2" charset="-79"/>
              </a:rPr>
              <a:t>קמ"טים</a:t>
            </a:r>
            <a:r>
              <a:rPr lang="he-IL" cap="all" dirty="0">
                <a:ln w="0"/>
                <a:latin typeface="Arial" pitchFamily="34" charset="0"/>
                <a:cs typeface="David" pitchFamily="2" charset="-79"/>
              </a:rPr>
              <a:t>, יצורפו, כל אישור יקרא בשם </a:t>
            </a:r>
            <a:r>
              <a:rPr lang="he-IL" cap="all" dirty="0" err="1">
                <a:ln w="0"/>
                <a:latin typeface="Arial" pitchFamily="34" charset="0"/>
                <a:cs typeface="David" pitchFamily="2" charset="-79"/>
              </a:rPr>
              <a:t>הקמ"ט</a:t>
            </a:r>
            <a:r>
              <a:rPr lang="he-IL" cap="all" dirty="0">
                <a:ln w="0"/>
                <a:latin typeface="Arial" pitchFamily="34" charset="0"/>
                <a:cs typeface="David" pitchFamily="2" charset="-79"/>
              </a:rPr>
              <a:t> המאשר ותאריך האישור.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e-IL" cap="all" dirty="0" err="1">
                <a:ln w="0"/>
                <a:latin typeface="Arial" pitchFamily="34" charset="0"/>
                <a:cs typeface="David" pitchFamily="2" charset="-79"/>
              </a:rPr>
              <a:t>חוו"ד</a:t>
            </a:r>
            <a:r>
              <a:rPr lang="he-IL" cap="all" dirty="0">
                <a:ln w="0"/>
                <a:latin typeface="Arial" pitchFamily="34" charset="0"/>
                <a:cs typeface="David" pitchFamily="2" charset="-79"/>
              </a:rPr>
              <a:t> יועצים, יצורפו, כל מסמך </a:t>
            </a:r>
            <a:r>
              <a:rPr lang="he-IL" cap="all" dirty="0" err="1">
                <a:ln w="0"/>
                <a:latin typeface="Arial" pitchFamily="34" charset="0"/>
                <a:cs typeface="David" pitchFamily="2" charset="-79"/>
              </a:rPr>
              <a:t>חוו"ד</a:t>
            </a:r>
            <a:r>
              <a:rPr lang="he-IL" cap="all" dirty="0">
                <a:ln w="0"/>
                <a:latin typeface="Arial" pitchFamily="34" charset="0"/>
                <a:cs typeface="David" pitchFamily="2" charset="-79"/>
              </a:rPr>
              <a:t> יקרא לפי נושאו ותאריך קבלת </a:t>
            </a:r>
            <a:r>
              <a:rPr lang="he-IL" cap="all" dirty="0" err="1">
                <a:ln w="0"/>
                <a:latin typeface="Arial" pitchFamily="34" charset="0"/>
                <a:cs typeface="David" pitchFamily="2" charset="-79"/>
              </a:rPr>
              <a:t>חוו"ד</a:t>
            </a:r>
            <a:r>
              <a:rPr lang="he-IL" cap="all" dirty="0">
                <a:ln w="0"/>
                <a:latin typeface="Arial" pitchFamily="34" charset="0"/>
                <a:cs typeface="David" pitchFamily="2" charset="-79"/>
              </a:rPr>
              <a:t>.</a:t>
            </a:r>
          </a:p>
        </p:txBody>
      </p:sp>
      <p:sp>
        <p:nvSpPr>
          <p:cNvPr id="5" name="צורה חופשית: צורה 4">
            <a:extLst>
              <a:ext uri="{FF2B5EF4-FFF2-40B4-BE49-F238E27FC236}">
                <a16:creationId xmlns:a16="http://schemas.microsoft.com/office/drawing/2014/main" id="{36590453-A041-4BA8-98BE-DEBFDE9B6A36}"/>
              </a:ext>
            </a:extLst>
          </p:cNvPr>
          <p:cNvSpPr/>
          <p:nvPr/>
        </p:nvSpPr>
        <p:spPr>
          <a:xfrm>
            <a:off x="2219210" y="1089994"/>
            <a:ext cx="8471113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400" b="1" dirty="0">
                <a:solidFill>
                  <a:schemeClr val="tx1"/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דגשים בהליך ההגשה – נוהל </a:t>
            </a:r>
            <a:r>
              <a:rPr lang="he-IL" sz="2400" b="1" dirty="0" err="1">
                <a:solidFill>
                  <a:schemeClr val="tx1"/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מבא"ת</a:t>
            </a:r>
            <a:r>
              <a:rPr lang="he-IL" sz="2400" b="1" dirty="0">
                <a:solidFill>
                  <a:schemeClr val="tx1"/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(מבנה אחיד לתכניות) – מחוז יו"ש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D8ECEF-173B-4354-B87A-1101F0C85FCE}"/>
              </a:ext>
            </a:extLst>
          </p:cNvPr>
          <p:cNvSpPr txBox="1"/>
          <p:nvPr/>
        </p:nvSpPr>
        <p:spPr>
          <a:xfrm>
            <a:off x="6534553" y="3386792"/>
            <a:ext cx="5408544" cy="2800767"/>
          </a:xfrm>
          <a:prstGeom prst="rect">
            <a:avLst/>
          </a:prstGeom>
          <a:noFill/>
          <a:ln w="28575">
            <a:noFill/>
          </a:ln>
        </p:spPr>
        <p:txBody>
          <a:bodyPr wrap="square" rtlCol="1">
            <a:spAutoFit/>
          </a:bodyPr>
          <a:lstStyle/>
          <a:p>
            <a:r>
              <a:rPr lang="he-IL" sz="1600" u="sng" cap="all" dirty="0">
                <a:ln w="0"/>
                <a:latin typeface="Arial" pitchFamily="34" charset="0"/>
                <a:cs typeface="David" pitchFamily="2" charset="-79"/>
              </a:rPr>
              <a:t>העלאת צרופות סרוקות:</a:t>
            </a:r>
          </a:p>
          <a:p>
            <a:r>
              <a:rPr lang="he-IL" sz="1600" cap="all" dirty="0">
                <a:ln w="0"/>
                <a:latin typeface="Arial" pitchFamily="34" charset="0"/>
                <a:cs typeface="David" pitchFamily="2" charset="-79"/>
              </a:rPr>
              <a:t>1. בלשונית – מעקב ובקרה, צרופות לתכנית.</a:t>
            </a:r>
          </a:p>
          <a:p>
            <a:r>
              <a:rPr lang="he-IL" sz="1600" cap="all" dirty="0">
                <a:ln w="0"/>
                <a:latin typeface="Arial" pitchFamily="34" charset="0"/>
                <a:cs typeface="David" pitchFamily="2" charset="-79"/>
              </a:rPr>
              <a:t>2. סוג המסמך: אישורים.</a:t>
            </a:r>
          </a:p>
          <a:p>
            <a:pPr marL="285750" indent="-285750">
              <a:buFontTx/>
              <a:buChar char="-"/>
            </a:pPr>
            <a:r>
              <a:rPr lang="he-IL" sz="1600" b="1" cap="all" dirty="0">
                <a:ln w="0"/>
                <a:latin typeface="Arial" pitchFamily="34" charset="0"/>
                <a:cs typeface="David" pitchFamily="2" charset="-79"/>
              </a:rPr>
              <a:t>תנאי סף </a:t>
            </a:r>
            <a:r>
              <a:rPr lang="he-IL" sz="1600" cap="all" dirty="0">
                <a:ln w="0"/>
                <a:latin typeface="Arial" pitchFamily="34" charset="0"/>
                <a:cs typeface="David" pitchFamily="2" charset="-79"/>
              </a:rPr>
              <a:t>– תכתובות.</a:t>
            </a:r>
          </a:p>
          <a:p>
            <a:r>
              <a:rPr lang="he-IL" sz="1600" cap="all" dirty="0">
                <a:ln w="0"/>
                <a:latin typeface="Arial" pitchFamily="34" charset="0"/>
                <a:cs typeface="David" pitchFamily="2" charset="-79"/>
              </a:rPr>
              <a:t>       תיאור מסמך: אישור אפו' </a:t>
            </a:r>
            <a:r>
              <a:rPr lang="en-US" sz="1600" cap="all" dirty="0">
                <a:ln w="0"/>
                <a:latin typeface="Arial" pitchFamily="34" charset="0"/>
                <a:cs typeface="David" pitchFamily="2" charset="-79"/>
              </a:rPr>
              <a:t>XXX</a:t>
            </a:r>
            <a:r>
              <a:rPr lang="he-IL" sz="1600" cap="all" dirty="0">
                <a:ln w="0"/>
                <a:latin typeface="Arial" pitchFamily="34" charset="0"/>
                <a:cs typeface="David" pitchFamily="2" charset="-79"/>
              </a:rPr>
              <a:t> _ 00/00/2025.</a:t>
            </a:r>
          </a:p>
          <a:p>
            <a:pPr marL="285750" indent="-285750">
              <a:buFontTx/>
              <a:buChar char="-"/>
            </a:pPr>
            <a:r>
              <a:rPr lang="he-IL" sz="1600" b="1" cap="all" dirty="0">
                <a:ln w="0"/>
                <a:latin typeface="Arial" pitchFamily="34" charset="0"/>
                <a:cs typeface="David" pitchFamily="2" charset="-79"/>
              </a:rPr>
              <a:t>אישור אפו' </a:t>
            </a:r>
            <a:r>
              <a:rPr lang="he-IL" sz="1600" cap="all" dirty="0">
                <a:ln w="0"/>
                <a:latin typeface="Arial" pitchFamily="34" charset="0"/>
                <a:cs typeface="David" pitchFamily="2" charset="-79"/>
              </a:rPr>
              <a:t>– הוכחת בעלות, </a:t>
            </a:r>
          </a:p>
          <a:p>
            <a:r>
              <a:rPr lang="he-IL" sz="1600" cap="all" dirty="0">
                <a:ln w="0"/>
                <a:latin typeface="Arial" pitchFamily="34" charset="0"/>
                <a:cs typeface="David" pitchFamily="2" charset="-79"/>
              </a:rPr>
              <a:t>      תיאור מסמך: אישור אפו' </a:t>
            </a:r>
            <a:r>
              <a:rPr lang="en-US" sz="1600" cap="all" dirty="0">
                <a:ln w="0"/>
                <a:latin typeface="Arial" pitchFamily="34" charset="0"/>
                <a:cs typeface="David" pitchFamily="2" charset="-79"/>
              </a:rPr>
              <a:t>XXX</a:t>
            </a:r>
            <a:r>
              <a:rPr lang="he-IL" sz="1600" cap="all" dirty="0">
                <a:ln w="0"/>
                <a:latin typeface="Arial" pitchFamily="34" charset="0"/>
                <a:cs typeface="David" pitchFamily="2" charset="-79"/>
              </a:rPr>
              <a:t> _ 00/00/2025.</a:t>
            </a:r>
          </a:p>
          <a:p>
            <a:pPr marL="285750" indent="-285750">
              <a:buFontTx/>
              <a:buChar char="-"/>
            </a:pPr>
            <a:r>
              <a:rPr lang="he-IL" sz="1600" b="1" cap="all" dirty="0">
                <a:ln w="0"/>
                <a:latin typeface="Arial" pitchFamily="34" charset="0"/>
                <a:cs typeface="David" pitchFamily="2" charset="-79"/>
              </a:rPr>
              <a:t>אישור </a:t>
            </a:r>
            <a:r>
              <a:rPr lang="he-IL" sz="1600" b="1" cap="all" dirty="0" err="1">
                <a:ln w="0"/>
                <a:latin typeface="Arial" pitchFamily="34" charset="0"/>
                <a:cs typeface="David" pitchFamily="2" charset="-79"/>
              </a:rPr>
              <a:t>קמ"טים</a:t>
            </a:r>
            <a:r>
              <a:rPr lang="he-IL" sz="1600" b="1" cap="all" dirty="0">
                <a:ln w="0"/>
                <a:latin typeface="Arial" pitchFamily="34" charset="0"/>
                <a:cs typeface="David" pitchFamily="2" charset="-79"/>
              </a:rPr>
              <a:t> </a:t>
            </a:r>
            <a:r>
              <a:rPr lang="he-IL" sz="1600" cap="all" dirty="0">
                <a:ln w="0"/>
                <a:latin typeface="Arial" pitchFamily="34" charset="0"/>
                <a:cs typeface="David" pitchFamily="2" charset="-79"/>
              </a:rPr>
              <a:t>– אישורים, </a:t>
            </a:r>
          </a:p>
          <a:p>
            <a:r>
              <a:rPr lang="he-IL" sz="1600" cap="all" dirty="0">
                <a:ln w="0"/>
                <a:latin typeface="Arial" pitchFamily="34" charset="0"/>
                <a:cs typeface="David" pitchFamily="2" charset="-79"/>
              </a:rPr>
              <a:t>      תיאור מסמך: אישור קמ"ט </a:t>
            </a:r>
            <a:r>
              <a:rPr lang="en-US" sz="1600" cap="all" dirty="0">
                <a:ln w="0"/>
                <a:latin typeface="Arial" pitchFamily="34" charset="0"/>
                <a:cs typeface="David" pitchFamily="2" charset="-79"/>
              </a:rPr>
              <a:t>XXX </a:t>
            </a:r>
            <a:r>
              <a:rPr lang="he-IL" sz="1600" cap="all" dirty="0">
                <a:ln w="0"/>
                <a:latin typeface="Arial" pitchFamily="34" charset="0"/>
                <a:cs typeface="David" pitchFamily="2" charset="-79"/>
              </a:rPr>
              <a:t> _ 00/00/2025.</a:t>
            </a:r>
          </a:p>
          <a:p>
            <a:pPr marL="285750" indent="-285750">
              <a:buFontTx/>
              <a:buChar char="-"/>
            </a:pPr>
            <a:r>
              <a:rPr lang="he-IL" sz="1600" b="1" cap="all" dirty="0" err="1">
                <a:ln w="0"/>
                <a:latin typeface="Arial" pitchFamily="34" charset="0"/>
                <a:cs typeface="David" pitchFamily="2" charset="-79"/>
              </a:rPr>
              <a:t>חוו"ד</a:t>
            </a:r>
            <a:r>
              <a:rPr lang="he-IL" sz="1600" b="1" cap="all" dirty="0">
                <a:ln w="0"/>
                <a:latin typeface="Arial" pitchFamily="34" charset="0"/>
                <a:cs typeface="David" pitchFamily="2" charset="-79"/>
              </a:rPr>
              <a:t> יועצים </a:t>
            </a:r>
            <a:r>
              <a:rPr lang="he-IL" sz="1600" cap="all" dirty="0">
                <a:ln w="0"/>
                <a:latin typeface="Arial" pitchFamily="34" charset="0"/>
                <a:cs typeface="David" pitchFamily="2" charset="-79"/>
              </a:rPr>
              <a:t>– אישורים, </a:t>
            </a:r>
          </a:p>
          <a:p>
            <a:r>
              <a:rPr lang="he-IL" sz="1600" cap="all" dirty="0">
                <a:ln w="0"/>
                <a:latin typeface="Arial" pitchFamily="34" charset="0"/>
                <a:cs typeface="David" pitchFamily="2" charset="-79"/>
              </a:rPr>
              <a:t>      תיאור מסמך: </a:t>
            </a:r>
            <a:r>
              <a:rPr lang="he-IL" sz="1600" cap="all" dirty="0" err="1">
                <a:ln w="0"/>
                <a:latin typeface="Arial" pitchFamily="34" charset="0"/>
                <a:cs typeface="David" pitchFamily="2" charset="-79"/>
              </a:rPr>
              <a:t>חוו"ד</a:t>
            </a:r>
            <a:r>
              <a:rPr lang="he-IL" sz="1600" cap="all" dirty="0">
                <a:ln w="0"/>
                <a:latin typeface="Arial" pitchFamily="34" charset="0"/>
                <a:cs typeface="David" pitchFamily="2" charset="-79"/>
              </a:rPr>
              <a:t> יועץ </a:t>
            </a:r>
            <a:r>
              <a:rPr lang="en-US" sz="1600" cap="all" dirty="0">
                <a:ln w="0"/>
                <a:latin typeface="Arial" pitchFamily="34" charset="0"/>
                <a:cs typeface="David" pitchFamily="2" charset="-79"/>
              </a:rPr>
              <a:t>XXX</a:t>
            </a:r>
            <a:r>
              <a:rPr lang="he-IL" sz="1600" cap="all" dirty="0">
                <a:ln w="0"/>
                <a:latin typeface="Arial" pitchFamily="34" charset="0"/>
                <a:cs typeface="David" pitchFamily="2" charset="-79"/>
              </a:rPr>
              <a:t> _ 00/00/2025.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E64B7BF-BA91-4CE1-8D9C-5D609F472B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639" t="18493" r="19199" b="42395"/>
          <a:stretch/>
        </p:blipFill>
        <p:spPr>
          <a:xfrm>
            <a:off x="410209" y="2357032"/>
            <a:ext cx="3215329" cy="4121625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D6FB4744-A41B-42EA-B82C-DCAD580DE6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553" t="11276" r="308" b="63424"/>
          <a:stretch/>
        </p:blipFill>
        <p:spPr>
          <a:xfrm>
            <a:off x="3844033" y="3413226"/>
            <a:ext cx="2614608" cy="3065431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789A87BE-9624-4EE8-BD21-6B6FEB6AF909}"/>
              </a:ext>
            </a:extLst>
          </p:cNvPr>
          <p:cNvSpPr/>
          <p:nvPr/>
        </p:nvSpPr>
        <p:spPr>
          <a:xfrm>
            <a:off x="3919945" y="4611317"/>
            <a:ext cx="2538695" cy="115668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DA792123-A758-440A-9669-BAB09E94E35F}"/>
              </a:ext>
            </a:extLst>
          </p:cNvPr>
          <p:cNvSpPr/>
          <p:nvPr/>
        </p:nvSpPr>
        <p:spPr>
          <a:xfrm>
            <a:off x="654149" y="2822039"/>
            <a:ext cx="3011389" cy="93097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67369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>
            <a:extLst>
              <a:ext uri="{FF2B5EF4-FFF2-40B4-BE49-F238E27FC236}">
                <a16:creationId xmlns:a16="http://schemas.microsoft.com/office/drawing/2014/main" id="{188DC139-F48B-453A-92CE-2BAD472ED7CC}"/>
              </a:ext>
            </a:extLst>
          </p:cNvPr>
          <p:cNvSpPr/>
          <p:nvPr/>
        </p:nvSpPr>
        <p:spPr>
          <a:xfrm>
            <a:off x="113297" y="174392"/>
            <a:ext cx="11965405" cy="658134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9B9C4F5A-DE45-4468-B531-02D77310F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971" y="408623"/>
            <a:ext cx="3667125" cy="619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1C9269-2597-4BED-A3D4-D4EE6A1EE4D4}"/>
              </a:ext>
            </a:extLst>
          </p:cNvPr>
          <p:cNvSpPr txBox="1"/>
          <p:nvPr/>
        </p:nvSpPr>
        <p:spPr>
          <a:xfrm>
            <a:off x="5363571" y="1724762"/>
            <a:ext cx="6145618" cy="1708160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1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e-IL" sz="1700" cap="all" dirty="0">
                <a:ln w="0"/>
                <a:latin typeface="Arial" pitchFamily="34" charset="0"/>
                <a:cs typeface="David" pitchFamily="2" charset="-79"/>
              </a:rPr>
              <a:t>כל המסמכים הנדרשים בתהליך התכנון יועלו </a:t>
            </a:r>
            <a:r>
              <a:rPr lang="he-IL" sz="1700" cap="all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David" pitchFamily="2" charset="-79"/>
              </a:rPr>
              <a:t>כצרופות סרוקות:</a:t>
            </a:r>
            <a:endParaRPr lang="he-IL" sz="1700" cap="all" dirty="0">
              <a:ln w="0"/>
              <a:latin typeface="Arial" pitchFamily="34" charset="0"/>
              <a:cs typeface="David" pitchFamily="2" charset="-79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e-IL" sz="1700" cap="all" dirty="0">
                <a:ln w="0"/>
                <a:latin typeface="Arial" pitchFamily="34" charset="0"/>
                <a:cs typeface="David" pitchFamily="2" charset="-79"/>
              </a:rPr>
              <a:t>מסמכי בעלות – בקרקע פרטית, רכישה ישראלית.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e-IL" sz="1700" cap="all" dirty="0">
                <a:ln w="0"/>
                <a:latin typeface="Arial" pitchFamily="34" charset="0"/>
                <a:cs typeface="David" pitchFamily="2" charset="-79"/>
              </a:rPr>
              <a:t>פרסום להפקדה בערבית: הוראות + </a:t>
            </a:r>
            <a:r>
              <a:rPr lang="he-IL" sz="1700" cap="all" dirty="0" err="1">
                <a:ln w="0"/>
                <a:latin typeface="Arial" pitchFamily="34" charset="0"/>
                <a:cs typeface="David" pitchFamily="2" charset="-79"/>
              </a:rPr>
              <a:t>תשריט</a:t>
            </a:r>
            <a:r>
              <a:rPr lang="he-IL" sz="1700" cap="all" dirty="0">
                <a:ln w="0"/>
                <a:latin typeface="Arial" pitchFamily="34" charset="0"/>
                <a:cs typeface="David" pitchFamily="2" charset="-79"/>
              </a:rPr>
              <a:t> + כתב שיפוי.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e-IL" sz="1700" cap="all" dirty="0">
                <a:ln w="0"/>
                <a:latin typeface="Arial" pitchFamily="34" charset="0"/>
                <a:cs typeface="David" pitchFamily="2" charset="-79"/>
              </a:rPr>
              <a:t>ריכוז פרסום הפקדה / תוקף: הצהרת מהנדס + ריכוז הוכחות פרסום.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he-IL" sz="1700" cap="all" dirty="0" err="1">
                <a:ln w="0"/>
                <a:latin typeface="Arial" pitchFamily="34" charset="0"/>
                <a:cs typeface="David" pitchFamily="2" charset="-79"/>
              </a:rPr>
              <a:t>חוו"ד</a:t>
            </a:r>
            <a:r>
              <a:rPr lang="he-IL" sz="1700" cap="all" dirty="0">
                <a:ln w="0"/>
                <a:latin typeface="Arial" pitchFamily="34" charset="0"/>
                <a:cs typeface="David" pitchFamily="2" charset="-79"/>
              </a:rPr>
              <a:t> וועדה מיוחדת להתנגדויות.</a:t>
            </a:r>
          </a:p>
        </p:txBody>
      </p:sp>
      <p:sp>
        <p:nvSpPr>
          <p:cNvPr id="5" name="צורה חופשית: צורה 4">
            <a:extLst>
              <a:ext uri="{FF2B5EF4-FFF2-40B4-BE49-F238E27FC236}">
                <a16:creationId xmlns:a16="http://schemas.microsoft.com/office/drawing/2014/main" id="{36590453-A041-4BA8-98BE-DEBFDE9B6A36}"/>
              </a:ext>
            </a:extLst>
          </p:cNvPr>
          <p:cNvSpPr/>
          <p:nvPr/>
        </p:nvSpPr>
        <p:spPr>
          <a:xfrm>
            <a:off x="3038075" y="1097379"/>
            <a:ext cx="8471113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400" b="1" dirty="0">
                <a:solidFill>
                  <a:schemeClr val="tx1"/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דגשים בהליך ההגשה – נוהל </a:t>
            </a:r>
            <a:r>
              <a:rPr lang="he-IL" sz="2400" b="1" dirty="0" err="1">
                <a:solidFill>
                  <a:schemeClr val="tx1"/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מבא"ת</a:t>
            </a:r>
            <a:r>
              <a:rPr lang="he-IL" sz="2400" b="1" dirty="0">
                <a:solidFill>
                  <a:schemeClr val="tx1"/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(מבנה אחיד לתכניות) – מחוז יו"ש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D8ECEF-173B-4354-B87A-1101F0C85FCE}"/>
              </a:ext>
            </a:extLst>
          </p:cNvPr>
          <p:cNvSpPr txBox="1"/>
          <p:nvPr/>
        </p:nvSpPr>
        <p:spPr>
          <a:xfrm>
            <a:off x="5887959" y="3621584"/>
            <a:ext cx="5978393" cy="3046988"/>
          </a:xfrm>
          <a:prstGeom prst="rect">
            <a:avLst/>
          </a:prstGeom>
          <a:noFill/>
          <a:ln w="28575">
            <a:noFill/>
          </a:ln>
        </p:spPr>
        <p:txBody>
          <a:bodyPr wrap="square" rtlCol="1">
            <a:spAutoFit/>
          </a:bodyPr>
          <a:lstStyle/>
          <a:p>
            <a:r>
              <a:rPr lang="he-IL" sz="1600" u="sng" cap="all" dirty="0">
                <a:ln w="0"/>
                <a:latin typeface="Arial" pitchFamily="34" charset="0"/>
                <a:cs typeface="David" pitchFamily="2" charset="-79"/>
              </a:rPr>
              <a:t>העלאת צרופות סרוקות:</a:t>
            </a:r>
          </a:p>
          <a:p>
            <a:r>
              <a:rPr lang="he-IL" sz="1600" cap="all" dirty="0">
                <a:ln w="0"/>
                <a:latin typeface="Arial" pitchFamily="34" charset="0"/>
                <a:cs typeface="David" pitchFamily="2" charset="-79"/>
              </a:rPr>
              <a:t>1. בלשונית – מעקב ובקרה, צרופות לתכנית.</a:t>
            </a:r>
          </a:p>
          <a:p>
            <a:r>
              <a:rPr lang="he-IL" sz="1600" cap="all" dirty="0">
                <a:ln w="0"/>
                <a:latin typeface="Arial" pitchFamily="34" charset="0"/>
                <a:cs typeface="David" pitchFamily="2" charset="-79"/>
              </a:rPr>
              <a:t>2. סוג המסמך:</a:t>
            </a:r>
          </a:p>
          <a:p>
            <a:pPr marL="285750" indent="-285750">
              <a:buFontTx/>
              <a:buChar char="-"/>
            </a:pPr>
            <a:r>
              <a:rPr lang="he-IL" sz="1600" b="1" cap="all" dirty="0">
                <a:ln w="0"/>
                <a:latin typeface="Arial" pitchFamily="34" charset="0"/>
                <a:cs typeface="David" pitchFamily="2" charset="-79"/>
              </a:rPr>
              <a:t>מסמכי בעלות </a:t>
            </a:r>
            <a:r>
              <a:rPr lang="he-IL" sz="1600" cap="all" dirty="0">
                <a:ln w="0"/>
                <a:latin typeface="Arial" pitchFamily="34" charset="0"/>
                <a:cs typeface="David" pitchFamily="2" charset="-79"/>
              </a:rPr>
              <a:t>– הוכחת בעלות.</a:t>
            </a:r>
          </a:p>
          <a:p>
            <a:r>
              <a:rPr lang="he-IL" sz="1600" cap="all" dirty="0">
                <a:ln w="0"/>
                <a:latin typeface="Arial" pitchFamily="34" charset="0"/>
                <a:cs typeface="David" pitchFamily="2" charset="-79"/>
              </a:rPr>
              <a:t>       תיאור מסמך: מסמכי בעלות _ 00/00/2025.</a:t>
            </a:r>
          </a:p>
          <a:p>
            <a:pPr marL="285750" indent="-285750">
              <a:buFontTx/>
              <a:buChar char="-"/>
            </a:pPr>
            <a:r>
              <a:rPr lang="he-IL" sz="1600" cap="all" dirty="0">
                <a:ln w="0"/>
                <a:latin typeface="Arial" pitchFamily="34" charset="0"/>
                <a:cs typeface="David" pitchFamily="2" charset="-79"/>
              </a:rPr>
              <a:t>פרסום מסמכי תכנית להפקדה בערבית: </a:t>
            </a:r>
          </a:p>
          <a:p>
            <a:r>
              <a:rPr lang="he-IL" sz="1600" cap="all" dirty="0">
                <a:ln w="0"/>
                <a:latin typeface="Arial" pitchFamily="34" charset="0"/>
                <a:cs typeface="David" pitchFamily="2" charset="-79"/>
              </a:rPr>
              <a:t>       כתב שיפוי חתום – כתב שיפוי</a:t>
            </a:r>
          </a:p>
          <a:p>
            <a:r>
              <a:rPr lang="he-IL" sz="1600" cap="all" dirty="0">
                <a:ln w="0"/>
                <a:latin typeface="Arial" pitchFamily="34" charset="0"/>
                <a:cs typeface="David" pitchFamily="2" charset="-79"/>
              </a:rPr>
              <a:t>      מסמכים מתורגמים הוראות + </a:t>
            </a:r>
            <a:r>
              <a:rPr lang="he-IL" sz="1600" cap="all" dirty="0" err="1">
                <a:ln w="0"/>
                <a:latin typeface="Arial" pitchFamily="34" charset="0"/>
                <a:cs typeface="David" pitchFamily="2" charset="-79"/>
              </a:rPr>
              <a:t>תשריט</a:t>
            </a:r>
            <a:r>
              <a:rPr lang="he-IL" sz="1600" cap="all" dirty="0">
                <a:ln w="0"/>
                <a:latin typeface="Arial" pitchFamily="34" charset="0"/>
                <a:cs typeface="David" pitchFamily="2" charset="-79"/>
              </a:rPr>
              <a:t>: דברי הסבר בערבית.</a:t>
            </a:r>
          </a:p>
          <a:p>
            <a:pPr marL="285750" indent="-285750">
              <a:buFontTx/>
              <a:buChar char="-"/>
            </a:pPr>
            <a:r>
              <a:rPr lang="he-IL" sz="1600" b="1" cap="all" dirty="0">
                <a:ln w="0"/>
                <a:latin typeface="Arial" pitchFamily="34" charset="0"/>
                <a:cs typeface="David" pitchFamily="2" charset="-79"/>
              </a:rPr>
              <a:t>פרסום הפקדה / תוקף + הצהרת מהנדס </a:t>
            </a:r>
            <a:r>
              <a:rPr lang="he-IL" sz="1600" cap="all" dirty="0">
                <a:ln w="0"/>
                <a:latin typeface="Arial" pitchFamily="34" charset="0"/>
                <a:cs typeface="David" pitchFamily="2" charset="-79"/>
              </a:rPr>
              <a:t>– תצהירים,</a:t>
            </a:r>
          </a:p>
          <a:p>
            <a:r>
              <a:rPr lang="he-IL" sz="1600" cap="all" dirty="0">
                <a:ln w="0"/>
                <a:latin typeface="Arial" pitchFamily="34" charset="0"/>
                <a:cs typeface="David" pitchFamily="2" charset="-79"/>
              </a:rPr>
              <a:t>       תיאור מסמך: ריכוז הוכחות פרסום הפקדה / תוקף</a:t>
            </a:r>
            <a:r>
              <a:rPr lang="en-US" sz="1600" cap="all" dirty="0">
                <a:ln w="0"/>
                <a:latin typeface="Arial" pitchFamily="34" charset="0"/>
                <a:cs typeface="David" pitchFamily="2" charset="-79"/>
              </a:rPr>
              <a:t>XXX </a:t>
            </a:r>
            <a:r>
              <a:rPr lang="he-IL" sz="1600" cap="all" dirty="0">
                <a:ln w="0"/>
                <a:latin typeface="Arial" pitchFamily="34" charset="0"/>
                <a:cs typeface="David" pitchFamily="2" charset="-79"/>
              </a:rPr>
              <a:t> _ 00/00/2025).</a:t>
            </a:r>
          </a:p>
          <a:p>
            <a:pPr marL="285750" indent="-285750">
              <a:buFontTx/>
              <a:buChar char="-"/>
            </a:pPr>
            <a:r>
              <a:rPr lang="he-IL" sz="1600" b="1" cap="all" dirty="0" err="1">
                <a:ln w="0"/>
                <a:latin typeface="Arial" pitchFamily="34" charset="0"/>
                <a:cs typeface="David" pitchFamily="2" charset="-79"/>
              </a:rPr>
              <a:t>חוו"ד</a:t>
            </a:r>
            <a:r>
              <a:rPr lang="he-IL" sz="1600" b="1" cap="all" dirty="0">
                <a:ln w="0"/>
                <a:latin typeface="Arial" pitchFamily="34" charset="0"/>
                <a:cs typeface="David" pitchFamily="2" charset="-79"/>
              </a:rPr>
              <a:t> וועדה מיוחדת להתנגדויות: </a:t>
            </a:r>
          </a:p>
          <a:p>
            <a:r>
              <a:rPr lang="he-IL" sz="1600" cap="all" dirty="0">
                <a:ln w="0"/>
                <a:latin typeface="Arial" pitchFamily="34" charset="0"/>
                <a:cs typeface="David" pitchFamily="2" charset="-79"/>
              </a:rPr>
              <a:t>      תיאור מסמך: </a:t>
            </a:r>
            <a:r>
              <a:rPr lang="he-IL" sz="1600" cap="all" dirty="0" err="1">
                <a:ln w="0"/>
                <a:latin typeface="Arial" pitchFamily="34" charset="0"/>
                <a:cs typeface="David" pitchFamily="2" charset="-79"/>
              </a:rPr>
              <a:t>חוו"ד</a:t>
            </a:r>
            <a:r>
              <a:rPr lang="he-IL" sz="1600" cap="all" dirty="0">
                <a:ln w="0"/>
                <a:latin typeface="Arial" pitchFamily="34" charset="0"/>
                <a:cs typeface="David" pitchFamily="2" charset="-79"/>
              </a:rPr>
              <a:t> וועדה מיוחדת להתנגדויות </a:t>
            </a:r>
            <a:r>
              <a:rPr lang="en-US" sz="1600" cap="all" dirty="0">
                <a:ln w="0"/>
                <a:latin typeface="Arial" pitchFamily="34" charset="0"/>
                <a:cs typeface="David" pitchFamily="2" charset="-79"/>
              </a:rPr>
              <a:t>XXX</a:t>
            </a:r>
            <a:r>
              <a:rPr lang="he-IL" sz="1600" cap="all" dirty="0">
                <a:ln w="0"/>
                <a:latin typeface="Arial" pitchFamily="34" charset="0"/>
                <a:cs typeface="David" pitchFamily="2" charset="-79"/>
              </a:rPr>
              <a:t> _ 00/00/2025).</a:t>
            </a:r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96956991-6D53-46AC-81AF-0CE36C5D2D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639" t="18493" r="19199" b="42395"/>
          <a:stretch/>
        </p:blipFill>
        <p:spPr>
          <a:xfrm>
            <a:off x="301027" y="2603410"/>
            <a:ext cx="3073081" cy="3939282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DD33FA77-9BC9-4DFD-99F2-EE2ED2C6B2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553" t="14081" r="308" b="63424"/>
          <a:stretch/>
        </p:blipFill>
        <p:spPr>
          <a:xfrm>
            <a:off x="3519452" y="3724451"/>
            <a:ext cx="2414080" cy="2516602"/>
          </a:xfrm>
          <a:prstGeom prst="rect">
            <a:avLst/>
          </a:prstGeom>
        </p:spPr>
      </p:pic>
      <p:sp>
        <p:nvSpPr>
          <p:cNvPr id="11" name="מלבן 10">
            <a:extLst>
              <a:ext uri="{FF2B5EF4-FFF2-40B4-BE49-F238E27FC236}">
                <a16:creationId xmlns:a16="http://schemas.microsoft.com/office/drawing/2014/main" id="{923DF3E0-2936-4A1B-98B7-F369FAF3D69A}"/>
              </a:ext>
            </a:extLst>
          </p:cNvPr>
          <p:cNvSpPr/>
          <p:nvPr/>
        </p:nvSpPr>
        <p:spPr>
          <a:xfrm>
            <a:off x="3595364" y="4462426"/>
            <a:ext cx="2292595" cy="106797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A5B2E935-4D90-42AE-A1C8-DC713241BA8F}"/>
              </a:ext>
            </a:extLst>
          </p:cNvPr>
          <p:cNvSpPr/>
          <p:nvPr/>
        </p:nvSpPr>
        <p:spPr>
          <a:xfrm>
            <a:off x="544967" y="2927260"/>
            <a:ext cx="2849685" cy="88978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0991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צורה חופשית: צורה 5">
            <a:extLst>
              <a:ext uri="{FF2B5EF4-FFF2-40B4-BE49-F238E27FC236}">
                <a16:creationId xmlns:a16="http://schemas.microsoft.com/office/drawing/2014/main" id="{3024F295-A4D1-47C4-9CB2-EFD308036732}"/>
              </a:ext>
            </a:extLst>
          </p:cNvPr>
          <p:cNvSpPr/>
          <p:nvPr/>
        </p:nvSpPr>
        <p:spPr>
          <a:xfrm>
            <a:off x="4280676" y="1136531"/>
            <a:ext cx="3995295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3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נוהל </a:t>
            </a:r>
            <a:r>
              <a:rPr lang="he-IL" sz="32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מבא"ת</a:t>
            </a:r>
            <a:r>
              <a:rPr lang="he-IL" sz="3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- עזרים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188DC139-F48B-453A-92CE-2BAD472ED7CC}"/>
              </a:ext>
            </a:extLst>
          </p:cNvPr>
          <p:cNvSpPr/>
          <p:nvPr/>
        </p:nvSpPr>
        <p:spPr>
          <a:xfrm>
            <a:off x="113297" y="174392"/>
            <a:ext cx="11965405" cy="658134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צורה חופשית: צורה 10">
            <a:extLst>
              <a:ext uri="{FF2B5EF4-FFF2-40B4-BE49-F238E27FC236}">
                <a16:creationId xmlns:a16="http://schemas.microsoft.com/office/drawing/2014/main" id="{9A7331B7-BB15-4A67-B7D2-7CA59877DDA0}"/>
              </a:ext>
            </a:extLst>
          </p:cNvPr>
          <p:cNvSpPr/>
          <p:nvPr/>
        </p:nvSpPr>
        <p:spPr>
          <a:xfrm>
            <a:off x="1876205" y="3429000"/>
            <a:ext cx="8439589" cy="2945073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תמיכה לרישום הזדהות ממשלתית:           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  <a:hlinkClick r:id="rId2"/>
              </a:rPr>
              <a:t>https://www.youtube.com/channel/UCEflHGPEj-M7jtQ0PdzUZkQ</a:t>
            </a:r>
            <a:endParaRPr lang="en-US" dirty="0">
              <a:solidFill>
                <a:schemeClr val="accent5">
                  <a:lumMod val="50000"/>
                </a:schemeClr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dirty="0">
              <a:solidFill>
                <a:schemeClr val="tx1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סרטוני הדרכה נוהל </a:t>
            </a:r>
            <a:r>
              <a:rPr lang="he-IL" dirty="0" err="1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מבא"ת</a:t>
            </a:r>
            <a:r>
              <a:rPr lang="he-IL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– מנהל התכנון: </a:t>
            </a:r>
          </a:p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  <a:hlinkClick r:id="rId3"/>
              </a:rPr>
              <a:t>https://www.youtube.com/watch?v=CRA0Hm6E8Jk</a:t>
            </a:r>
            <a:endParaRPr lang="en-US" dirty="0">
              <a:solidFill>
                <a:schemeClr val="tx1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  <a:hlinkClick r:id="rId4"/>
              </a:rPr>
              <a:t>https://www.youtube.com/channel/UC7hP4cpL1N9Zb_l4T4hRZeg/videos</a:t>
            </a:r>
            <a:endParaRPr lang="en-US" dirty="0">
              <a:solidFill>
                <a:schemeClr val="tx1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dirty="0">
              <a:solidFill>
                <a:schemeClr val="tx1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דף בית נוהל </a:t>
            </a:r>
            <a:r>
              <a:rPr lang="he-IL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מבא"ת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: </a:t>
            </a:r>
          </a:p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  <a:hlinkClick r:id="rId5"/>
              </a:rPr>
              <a:t>https://www.gov.il/he/departments/topics/mavat/govil-landing-page</a:t>
            </a:r>
            <a:endParaRPr lang="he-IL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מספר טלפון תמיכה: 074-7697777</a:t>
            </a:r>
          </a:p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dirty="0">
              <a:solidFill>
                <a:schemeClr val="accent5">
                  <a:lumMod val="50000"/>
                </a:schemeClr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9B9C4F5A-DE45-4468-B531-02D77310F3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971" y="408623"/>
            <a:ext cx="36671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66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צורה חופשית: צורה 5">
            <a:extLst>
              <a:ext uri="{FF2B5EF4-FFF2-40B4-BE49-F238E27FC236}">
                <a16:creationId xmlns:a16="http://schemas.microsoft.com/office/drawing/2014/main" id="{3024F295-A4D1-47C4-9CB2-EFD308036732}"/>
              </a:ext>
            </a:extLst>
          </p:cNvPr>
          <p:cNvSpPr/>
          <p:nvPr/>
        </p:nvSpPr>
        <p:spPr>
          <a:xfrm>
            <a:off x="4280676" y="1136531"/>
            <a:ext cx="3995295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3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נוהל </a:t>
            </a:r>
            <a:r>
              <a:rPr lang="he-IL" sz="3200" b="1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מבא"ת</a:t>
            </a:r>
            <a:r>
              <a:rPr lang="he-IL" sz="32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- עזרים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188DC139-F48B-453A-92CE-2BAD472ED7CC}"/>
              </a:ext>
            </a:extLst>
          </p:cNvPr>
          <p:cNvSpPr/>
          <p:nvPr/>
        </p:nvSpPr>
        <p:spPr>
          <a:xfrm>
            <a:off x="113297" y="174392"/>
            <a:ext cx="11965405" cy="658134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צורה חופשית: צורה 10">
            <a:extLst>
              <a:ext uri="{FF2B5EF4-FFF2-40B4-BE49-F238E27FC236}">
                <a16:creationId xmlns:a16="http://schemas.microsoft.com/office/drawing/2014/main" id="{9A7331B7-BB15-4A67-B7D2-7CA59877DDA0}"/>
              </a:ext>
            </a:extLst>
          </p:cNvPr>
          <p:cNvSpPr/>
          <p:nvPr/>
        </p:nvSpPr>
        <p:spPr>
          <a:xfrm>
            <a:off x="2178184" y="2681714"/>
            <a:ext cx="7835629" cy="3799627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עריכת מדידה לתכנית בנוהל </a:t>
            </a:r>
            <a:r>
              <a:rPr lang="he-IL" dirty="0" err="1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מבא"ת</a:t>
            </a: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</a:p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  <a:hlinkClick r:id="rId2"/>
              </a:rPr>
              <a:t>https://www.gov.il/he/pages/mavat_measurement</a:t>
            </a:r>
            <a:endParaRPr lang="he-IL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טבלת קידוד ייעודי קרקע :</a:t>
            </a:r>
          </a:p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  <a:hlinkClick r:id="rId3"/>
              </a:rPr>
              <a:t>https://www.gov.il/he/pages/utilities_mavat</a:t>
            </a:r>
            <a:endParaRPr lang="he-IL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גושים חלקות – יו"ש:</a:t>
            </a:r>
          </a:p>
          <a:p>
            <a:pPr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u="sng" dirty="0">
                <a:latin typeface="David" panose="020E0502060401010101" pitchFamily="34" charset="-79"/>
                <a:cs typeface="David" panose="020E0502060401010101" pitchFamily="34" charset="-79"/>
                <a:hlinkClick r:id="rId4"/>
              </a:rPr>
              <a:t>https://www.gov.il/he/departments/general/shomron-pilot</a:t>
            </a:r>
            <a:endParaRPr lang="he-IL" sz="1600" dirty="0">
              <a:solidFill>
                <a:schemeClr val="accent5">
                  <a:lumMod val="50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dirty="0">
              <a:solidFill>
                <a:schemeClr val="accent5">
                  <a:lumMod val="50000"/>
                </a:schemeClr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9B9C4F5A-DE45-4468-B531-02D77310F3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971" y="408623"/>
            <a:ext cx="366712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11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צורה חופשית: צורה 1">
            <a:extLst>
              <a:ext uri="{FF2B5EF4-FFF2-40B4-BE49-F238E27FC236}">
                <a16:creationId xmlns:a16="http://schemas.microsoft.com/office/drawing/2014/main" id="{F2A80D54-810C-43AD-BB9D-6D6FF1F9E866}"/>
              </a:ext>
            </a:extLst>
          </p:cNvPr>
          <p:cNvSpPr/>
          <p:nvPr/>
        </p:nvSpPr>
        <p:spPr>
          <a:xfrm>
            <a:off x="2794271" y="385538"/>
            <a:ext cx="5934639" cy="474060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solidFill>
            <a:schemeClr val="bg1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סטטוס תכניות להגשה מקוונת בנוהל </a:t>
            </a:r>
            <a:r>
              <a:rPr lang="he-IL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מבא"ת</a:t>
            </a:r>
            <a:endParaRPr lang="he-IL" sz="2400" b="1" kern="1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צורה חופשית: צורה 2">
            <a:extLst>
              <a:ext uri="{FF2B5EF4-FFF2-40B4-BE49-F238E27FC236}">
                <a16:creationId xmlns:a16="http://schemas.microsoft.com/office/drawing/2014/main" id="{FDD262BB-745E-4D56-8B68-79F42BF2F836}"/>
              </a:ext>
            </a:extLst>
          </p:cNvPr>
          <p:cNvSpPr/>
          <p:nvPr/>
        </p:nvSpPr>
        <p:spPr>
          <a:xfrm>
            <a:off x="5116177" y="2394505"/>
            <a:ext cx="6653456" cy="474060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solidFill>
            <a:srgbClr val="F8D4F5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תכנית שאושרה בוועדה מקומית עד 21/01/2026</a:t>
            </a:r>
            <a:endParaRPr lang="he-IL" sz="2400" b="1" kern="1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צורה חופשית: צורה 3">
            <a:extLst>
              <a:ext uri="{FF2B5EF4-FFF2-40B4-BE49-F238E27FC236}">
                <a16:creationId xmlns:a16="http://schemas.microsoft.com/office/drawing/2014/main" id="{DCBBE92C-0DF1-47A9-B310-B03DF21FE3DE}"/>
              </a:ext>
            </a:extLst>
          </p:cNvPr>
          <p:cNvSpPr/>
          <p:nvPr/>
        </p:nvSpPr>
        <p:spPr>
          <a:xfrm>
            <a:off x="5116177" y="3990875"/>
            <a:ext cx="6653458" cy="474060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solidFill>
            <a:srgbClr val="FECEF8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תכנית שנקלטה בלשכת תכנון ולא קודמה מ 01/04/2024</a:t>
            </a:r>
            <a:endParaRPr lang="he-IL" sz="2400" b="1" kern="1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צורה חופשית: צורה 4">
            <a:extLst>
              <a:ext uri="{FF2B5EF4-FFF2-40B4-BE49-F238E27FC236}">
                <a16:creationId xmlns:a16="http://schemas.microsoft.com/office/drawing/2014/main" id="{832020B7-4BA7-462B-B1A0-EBB039CB7092}"/>
              </a:ext>
            </a:extLst>
          </p:cNvPr>
          <p:cNvSpPr/>
          <p:nvPr/>
        </p:nvSpPr>
        <p:spPr>
          <a:xfrm>
            <a:off x="5116175" y="5476460"/>
            <a:ext cx="6653457" cy="474060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solidFill>
            <a:srgbClr val="F0A2E9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תכנית שנקלטה בלשכת תכנון ומתוכננת מחדש </a:t>
            </a:r>
            <a:endParaRPr lang="he-IL" sz="2400" b="1" kern="12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10004DD7-A48B-4AF4-98A9-8F998A3DFA64}"/>
              </a:ext>
            </a:extLst>
          </p:cNvPr>
          <p:cNvCxnSpPr>
            <a:cxnSpLocks/>
          </p:cNvCxnSpPr>
          <p:nvPr/>
        </p:nvCxnSpPr>
        <p:spPr>
          <a:xfrm flipH="1">
            <a:off x="3722803" y="2638698"/>
            <a:ext cx="1393372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צורה חופשית: צורה 11">
            <a:extLst>
              <a:ext uri="{FF2B5EF4-FFF2-40B4-BE49-F238E27FC236}">
                <a16:creationId xmlns:a16="http://schemas.microsoft.com/office/drawing/2014/main" id="{869548F3-8262-4350-8263-162810B2875B}"/>
              </a:ext>
            </a:extLst>
          </p:cNvPr>
          <p:cNvSpPr/>
          <p:nvPr/>
        </p:nvSpPr>
        <p:spPr>
          <a:xfrm>
            <a:off x="504640" y="2305735"/>
            <a:ext cx="3574871" cy="673616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תיקלט באופן ידני</a:t>
            </a:r>
          </a:p>
        </p:txBody>
      </p:sp>
      <p:cxnSp>
        <p:nvCxnSpPr>
          <p:cNvPr id="13" name="מחבר חץ ישר 12">
            <a:extLst>
              <a:ext uri="{FF2B5EF4-FFF2-40B4-BE49-F238E27FC236}">
                <a16:creationId xmlns:a16="http://schemas.microsoft.com/office/drawing/2014/main" id="{2EA319B6-E75A-4155-80CB-E48FAC695EDC}"/>
              </a:ext>
            </a:extLst>
          </p:cNvPr>
          <p:cNvCxnSpPr>
            <a:cxnSpLocks/>
          </p:cNvCxnSpPr>
          <p:nvPr/>
        </p:nvCxnSpPr>
        <p:spPr>
          <a:xfrm flipH="1">
            <a:off x="3722803" y="4227905"/>
            <a:ext cx="1393372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צורה חופשית: צורה 13">
            <a:extLst>
              <a:ext uri="{FF2B5EF4-FFF2-40B4-BE49-F238E27FC236}">
                <a16:creationId xmlns:a16="http://schemas.microsoft.com/office/drawing/2014/main" id="{6F297F6C-2632-4F2E-AFC1-08D59CAC6510}"/>
              </a:ext>
            </a:extLst>
          </p:cNvPr>
          <p:cNvSpPr/>
          <p:nvPr/>
        </p:nvSpPr>
        <p:spPr>
          <a:xfrm>
            <a:off x="504640" y="4043513"/>
            <a:ext cx="3574872" cy="675618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תוגש בנוהל </a:t>
            </a:r>
            <a:r>
              <a:rPr lang="he-IL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מבא"ת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בשלב תנאי סף</a:t>
            </a:r>
          </a:p>
        </p:txBody>
      </p:sp>
      <p:sp>
        <p:nvSpPr>
          <p:cNvPr id="15" name="צורה חופשית: צורה 14">
            <a:extLst>
              <a:ext uri="{FF2B5EF4-FFF2-40B4-BE49-F238E27FC236}">
                <a16:creationId xmlns:a16="http://schemas.microsoft.com/office/drawing/2014/main" id="{E0AA9E7F-6373-4A9C-AEEE-11AE8104D9FA}"/>
              </a:ext>
            </a:extLst>
          </p:cNvPr>
          <p:cNvSpPr/>
          <p:nvPr/>
        </p:nvSpPr>
        <p:spPr>
          <a:xfrm>
            <a:off x="600633" y="5423563"/>
            <a:ext cx="3382886" cy="675618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תוגש בנוהל </a:t>
            </a:r>
            <a:r>
              <a:rPr lang="he-IL" sz="2400" b="1" dirty="0" err="1">
                <a:latin typeface="David" panose="020E0502060401010101" pitchFamily="34" charset="-79"/>
                <a:cs typeface="David" panose="020E0502060401010101" pitchFamily="34" charset="-79"/>
              </a:rPr>
              <a:t>מבא"ת</a:t>
            </a: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</p:txBody>
      </p: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640A44E4-3D06-4B4D-BA62-FA3D1A10BCAC}"/>
              </a:ext>
            </a:extLst>
          </p:cNvPr>
          <p:cNvCxnSpPr>
            <a:cxnSpLocks/>
          </p:cNvCxnSpPr>
          <p:nvPr/>
        </p:nvCxnSpPr>
        <p:spPr>
          <a:xfrm flipH="1">
            <a:off x="3722803" y="5713490"/>
            <a:ext cx="1393372" cy="0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צורה חופשית: צורה 16">
            <a:extLst>
              <a:ext uri="{FF2B5EF4-FFF2-40B4-BE49-F238E27FC236}">
                <a16:creationId xmlns:a16="http://schemas.microsoft.com/office/drawing/2014/main" id="{AA5B3B43-8D3A-4040-868C-3F440F028902}"/>
              </a:ext>
            </a:extLst>
          </p:cNvPr>
          <p:cNvSpPr/>
          <p:nvPr/>
        </p:nvSpPr>
        <p:spPr>
          <a:xfrm>
            <a:off x="749071" y="1096628"/>
            <a:ext cx="10693855" cy="729375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החל מ </a:t>
            </a:r>
            <a:r>
              <a:rPr lang="he-IL" sz="28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01/04/2026</a:t>
            </a:r>
            <a:r>
              <a:rPr lang="he-IL" sz="2800" b="1" dirty="0">
                <a:latin typeface="David" panose="020E0502060401010101" pitchFamily="34" charset="-79"/>
                <a:cs typeface="David" panose="020E0502060401010101" pitchFamily="34" charset="-79"/>
              </a:rPr>
              <a:t> תוגשנה כל התכניות בצורה מקוונת – נוהל </a:t>
            </a:r>
            <a:r>
              <a:rPr lang="he-IL" sz="2800" b="1" dirty="0" err="1">
                <a:latin typeface="David" panose="020E0502060401010101" pitchFamily="34" charset="-79"/>
                <a:cs typeface="David" panose="020E0502060401010101" pitchFamily="34" charset="-79"/>
              </a:rPr>
              <a:t>מבא"ת</a:t>
            </a:r>
            <a:endParaRPr lang="he-IL" sz="28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(תכניות שאינן כוללות </a:t>
            </a:r>
            <a:r>
              <a:rPr lang="he-IL" sz="2000" b="1" dirty="0" err="1">
                <a:latin typeface="David" panose="020E0502060401010101" pitchFamily="34" charset="-79"/>
                <a:cs typeface="David" panose="020E0502060401010101" pitchFamily="34" charset="-79"/>
              </a:rPr>
              <a:t>תשריט</a:t>
            </a:r>
            <a:r>
              <a:rPr lang="he-IL" sz="2000" b="1" dirty="0">
                <a:latin typeface="David" panose="020E0502060401010101" pitchFamily="34" charset="-79"/>
                <a:cs typeface="David" panose="020E0502060401010101" pitchFamily="34" charset="-79"/>
              </a:rPr>
              <a:t> – תוגשנה גבול מרחב תכנון ע"ג תצ"א )</a:t>
            </a:r>
          </a:p>
        </p:txBody>
      </p:sp>
      <p:sp>
        <p:nvSpPr>
          <p:cNvPr id="18" name="צורה חופשית: צורה 17">
            <a:extLst>
              <a:ext uri="{FF2B5EF4-FFF2-40B4-BE49-F238E27FC236}">
                <a16:creationId xmlns:a16="http://schemas.microsoft.com/office/drawing/2014/main" id="{976E5D1F-8012-4866-AB09-6444BF0C6ECE}"/>
              </a:ext>
            </a:extLst>
          </p:cNvPr>
          <p:cNvSpPr/>
          <p:nvPr/>
        </p:nvSpPr>
        <p:spPr>
          <a:xfrm>
            <a:off x="9394942" y="1804114"/>
            <a:ext cx="3219450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למעט:</a:t>
            </a: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A7E1ADA2-5DAF-498D-96B9-E2C134477DD1}"/>
              </a:ext>
            </a:extLst>
          </p:cNvPr>
          <p:cNvSpPr/>
          <p:nvPr/>
        </p:nvSpPr>
        <p:spPr>
          <a:xfrm>
            <a:off x="150265" y="139447"/>
            <a:ext cx="11891469" cy="6579105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צורה חופשית: צורה 19">
            <a:extLst>
              <a:ext uri="{FF2B5EF4-FFF2-40B4-BE49-F238E27FC236}">
                <a16:creationId xmlns:a16="http://schemas.microsoft.com/office/drawing/2014/main" id="{19B03DBF-7A99-474E-8A6A-9AF54ADB6D21}"/>
              </a:ext>
            </a:extLst>
          </p:cNvPr>
          <p:cNvSpPr/>
          <p:nvPr/>
        </p:nvSpPr>
        <p:spPr>
          <a:xfrm>
            <a:off x="9394942" y="3384050"/>
            <a:ext cx="3219450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400" b="1" dirty="0">
                <a:latin typeface="David" panose="020E0502060401010101" pitchFamily="34" charset="-79"/>
                <a:cs typeface="David" panose="020E0502060401010101" pitchFamily="34" charset="-79"/>
              </a:rPr>
              <a:t>בנוסף:</a:t>
            </a:r>
          </a:p>
        </p:txBody>
      </p:sp>
    </p:spTree>
    <p:extLst>
      <p:ext uri="{BB962C8B-B14F-4D97-AF65-F5344CB8AC3E}">
        <p14:creationId xmlns:p14="http://schemas.microsoft.com/office/powerpoint/2010/main" val="1123431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צורה חופשית: צורה 5">
            <a:extLst>
              <a:ext uri="{FF2B5EF4-FFF2-40B4-BE49-F238E27FC236}">
                <a16:creationId xmlns:a16="http://schemas.microsoft.com/office/drawing/2014/main" id="{3024F295-A4D1-47C4-9CB2-EFD308036732}"/>
              </a:ext>
            </a:extLst>
          </p:cNvPr>
          <p:cNvSpPr/>
          <p:nvPr/>
        </p:nvSpPr>
        <p:spPr>
          <a:xfrm>
            <a:off x="-144379" y="968502"/>
            <a:ext cx="11470105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400" b="1" dirty="0">
                <a:solidFill>
                  <a:schemeClr val="tx1"/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תהליך הגשת תכנית – נוהל </a:t>
            </a:r>
            <a:r>
              <a:rPr lang="he-IL" sz="2400" b="1" dirty="0" err="1">
                <a:solidFill>
                  <a:schemeClr val="tx1"/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מבא"ת</a:t>
            </a:r>
            <a:r>
              <a:rPr lang="he-IL" sz="2400" b="1" dirty="0">
                <a:solidFill>
                  <a:schemeClr val="tx1"/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(מבנה אחיד לתכניות) – מחוז יו"ש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188DC139-F48B-453A-92CE-2BAD472ED7CC}"/>
              </a:ext>
            </a:extLst>
          </p:cNvPr>
          <p:cNvSpPr/>
          <p:nvPr/>
        </p:nvSpPr>
        <p:spPr>
          <a:xfrm>
            <a:off x="113297" y="174392"/>
            <a:ext cx="11965405" cy="658134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צורה חופשית: צורה 10">
            <a:extLst>
              <a:ext uri="{FF2B5EF4-FFF2-40B4-BE49-F238E27FC236}">
                <a16:creationId xmlns:a16="http://schemas.microsoft.com/office/drawing/2014/main" id="{9A7331B7-BB15-4A67-B7D2-7CA59877DDA0}"/>
              </a:ext>
            </a:extLst>
          </p:cNvPr>
          <p:cNvSpPr/>
          <p:nvPr/>
        </p:nvSpPr>
        <p:spPr>
          <a:xfrm>
            <a:off x="3498683" y="1772280"/>
            <a:ext cx="8428120" cy="980575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t" anchorCtr="0">
            <a:no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2000" b="1" u="sng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כניסה למערכת </a:t>
            </a:r>
            <a:r>
              <a:rPr lang="he-IL" sz="16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הגשת תכניות – </a:t>
            </a:r>
            <a:r>
              <a:rPr lang="he-IL" sz="1600" dirty="0" err="1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מבא"ת</a:t>
            </a:r>
            <a:r>
              <a:rPr lang="he-IL" sz="16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– מנהל התכנון:    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  <a:hlinkClick r:id="rId2"/>
              </a:rPr>
              <a:t>https://www.gov.il/he/service/mvat</a:t>
            </a:r>
            <a:endParaRPr lang="he-IL" sz="1600" dirty="0">
              <a:solidFill>
                <a:schemeClr val="accent5">
                  <a:lumMod val="50000"/>
                </a:schemeClr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600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הגישה למערכת כמגיש תכנית באמצעות "הזדהות ממשלתית": 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  <a:hlinkClick r:id="rId3"/>
              </a:rPr>
              <a:t>https://login.gov.il/nidp/saml2/sso?id=usernamePasswordSMSOtp&amp;sid=0&amp;option=credential&amp;sid=0</a:t>
            </a:r>
            <a:r>
              <a:rPr lang="he-IL" sz="1600" dirty="0">
                <a:solidFill>
                  <a:schemeClr val="accent5">
                    <a:lumMod val="50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9B9C4F5A-DE45-4468-B531-02D77310F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9678" y="301104"/>
            <a:ext cx="3667125" cy="619125"/>
          </a:xfrm>
          <a:prstGeom prst="rect">
            <a:avLst/>
          </a:prstGeom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F2D934A7-BED5-44EA-99E1-2EE3CFEE70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845" y="1772280"/>
            <a:ext cx="3066023" cy="186314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65488EFB-49A8-4AFF-A97C-D89AC5A3E7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844" y="3781617"/>
            <a:ext cx="3066023" cy="2267973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724DF8B7-3CC4-4973-BFF4-A5E26F572A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5301" y="2838442"/>
            <a:ext cx="3283854" cy="3712367"/>
          </a:xfrm>
          <a:prstGeom prst="rect">
            <a:avLst/>
          </a:prstGeom>
        </p:spPr>
      </p:pic>
      <p:sp>
        <p:nvSpPr>
          <p:cNvPr id="16" name="צורה חופשית: צורה 15">
            <a:extLst>
              <a:ext uri="{FF2B5EF4-FFF2-40B4-BE49-F238E27FC236}">
                <a16:creationId xmlns:a16="http://schemas.microsoft.com/office/drawing/2014/main" id="{3D83F7EA-ECD8-495E-8D1E-4B44C22BD11D}"/>
              </a:ext>
            </a:extLst>
          </p:cNvPr>
          <p:cNvSpPr/>
          <p:nvPr/>
        </p:nvSpPr>
        <p:spPr>
          <a:xfrm>
            <a:off x="2910027" y="3289822"/>
            <a:ext cx="5617219" cy="2377052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t" anchorCtr="0">
            <a:no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600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ראשית- 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600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יש להירשם כמגיש תכנית: 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accent5">
                    <a:lumMod val="50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  <a:hlinkClick r:id="rId2"/>
              </a:rPr>
              <a:t>https://www.gov.il/he/service/mvat</a:t>
            </a:r>
            <a:endParaRPr lang="en-US" sz="1600" dirty="0">
              <a:solidFill>
                <a:schemeClr val="accent5">
                  <a:lumMod val="50000"/>
                </a:schemeClr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dirty="0">
              <a:solidFill>
                <a:schemeClr val="accent5">
                  <a:lumMod val="50000"/>
                </a:schemeClr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600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תמיכה טכנית - מנהל התכנון: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  <a:hlinkClick r:id="rId8"/>
              </a:rPr>
              <a:t>https://www.gov.il/he/service/contact-us-tech-support</a:t>
            </a:r>
            <a:endParaRPr lang="he-IL" sz="1600" dirty="0">
              <a:solidFill>
                <a:schemeClr val="tx1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dirty="0">
              <a:solidFill>
                <a:schemeClr val="tx1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dirty="0">
                <a:solidFill>
                  <a:schemeClr val="accent5">
                    <a:lumMod val="50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  </a:t>
            </a:r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260BFA01-A124-4535-AC99-106AAD252F2B}"/>
              </a:ext>
            </a:extLst>
          </p:cNvPr>
          <p:cNvSpPr/>
          <p:nvPr/>
        </p:nvSpPr>
        <p:spPr>
          <a:xfrm>
            <a:off x="9601200" y="4595870"/>
            <a:ext cx="2341896" cy="740135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24BFD5B3-F21C-4DEC-B520-58E7C489F0D3}"/>
              </a:ext>
            </a:extLst>
          </p:cNvPr>
          <p:cNvSpPr/>
          <p:nvPr/>
        </p:nvSpPr>
        <p:spPr>
          <a:xfrm>
            <a:off x="9472498" y="2935705"/>
            <a:ext cx="2522359" cy="98057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64666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>
            <a:extLst>
              <a:ext uri="{FF2B5EF4-FFF2-40B4-BE49-F238E27FC236}">
                <a16:creationId xmlns:a16="http://schemas.microsoft.com/office/drawing/2014/main" id="{188DC139-F48B-453A-92CE-2BAD472ED7CC}"/>
              </a:ext>
            </a:extLst>
          </p:cNvPr>
          <p:cNvSpPr/>
          <p:nvPr/>
        </p:nvSpPr>
        <p:spPr>
          <a:xfrm>
            <a:off x="113297" y="174392"/>
            <a:ext cx="11965405" cy="658134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9B9C4F5A-DE45-4468-B531-02D77310F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008" y="287908"/>
            <a:ext cx="3667125" cy="619125"/>
          </a:xfrm>
          <a:prstGeom prst="rect">
            <a:avLst/>
          </a:prstGeom>
        </p:spPr>
      </p:pic>
      <p:sp>
        <p:nvSpPr>
          <p:cNvPr id="10" name="צורה חופשית: צורה 9">
            <a:extLst>
              <a:ext uri="{FF2B5EF4-FFF2-40B4-BE49-F238E27FC236}">
                <a16:creationId xmlns:a16="http://schemas.microsoft.com/office/drawing/2014/main" id="{A8A0F92B-440F-4530-8E26-4F0700C3DD21}"/>
              </a:ext>
            </a:extLst>
          </p:cNvPr>
          <p:cNvSpPr/>
          <p:nvPr/>
        </p:nvSpPr>
        <p:spPr>
          <a:xfrm>
            <a:off x="221582" y="216869"/>
            <a:ext cx="4735429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400" b="1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תהליך הגשת תכנית – נוהל </a:t>
            </a:r>
            <a:r>
              <a:rPr lang="he-IL" sz="1400" b="1" dirty="0" err="1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מבא"ת</a:t>
            </a:r>
            <a:r>
              <a:rPr lang="he-IL" sz="1400" b="1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(מבנה אחיד לתכניות) – מחוז יו"ש</a:t>
            </a:r>
          </a:p>
        </p:txBody>
      </p:sp>
      <p:sp>
        <p:nvSpPr>
          <p:cNvPr id="14" name="צורה חופשית: צורה 13">
            <a:extLst>
              <a:ext uri="{FF2B5EF4-FFF2-40B4-BE49-F238E27FC236}">
                <a16:creationId xmlns:a16="http://schemas.microsoft.com/office/drawing/2014/main" id="{37EBB1F6-B883-4E0C-B09D-0C9EA8F3CA6E}"/>
              </a:ext>
            </a:extLst>
          </p:cNvPr>
          <p:cNvSpPr/>
          <p:nvPr/>
        </p:nvSpPr>
        <p:spPr>
          <a:xfrm>
            <a:off x="8725443" y="883278"/>
            <a:ext cx="3090110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000" b="1" dirty="0">
                <a:solidFill>
                  <a:schemeClr val="tx1"/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נכנסנו כמגיש תכנית למערכת -</a:t>
            </a:r>
            <a:endParaRPr lang="he-IL" sz="2000" b="1" dirty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צורה חופשית: צורה 14">
            <a:extLst>
              <a:ext uri="{FF2B5EF4-FFF2-40B4-BE49-F238E27FC236}">
                <a16:creationId xmlns:a16="http://schemas.microsoft.com/office/drawing/2014/main" id="{359784A1-D421-4E3D-890E-5B64AD047809}"/>
              </a:ext>
            </a:extLst>
          </p:cNvPr>
          <p:cNvSpPr/>
          <p:nvPr/>
        </p:nvSpPr>
        <p:spPr>
          <a:xfrm>
            <a:off x="6286199" y="3160825"/>
            <a:ext cx="3766165" cy="1855318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קליטת קבצים דיגיטליים ליצירת </a:t>
            </a:r>
            <a:r>
              <a:rPr lang="he-IL" sz="1400" dirty="0" err="1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תשריט</a:t>
            </a:r>
            <a:r>
              <a:rPr lang="en-US" sz="14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4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(</a:t>
            </a:r>
            <a: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  <a:t>מצב מוצע)  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u="sng" dirty="0">
                <a:latin typeface="David" panose="020E0502060401010101" pitchFamily="34" charset="-79"/>
                <a:cs typeface="David" panose="020E0502060401010101" pitchFamily="34" charset="-79"/>
              </a:rPr>
              <a:t>מצב מאושר נקלט כ </a:t>
            </a:r>
            <a:r>
              <a:rPr lang="en-US" sz="1400" u="sng" dirty="0">
                <a:latin typeface="David" panose="020E0502060401010101" pitchFamily="34" charset="-79"/>
                <a:cs typeface="David" panose="020E0502060401010101" pitchFamily="34" charset="-79"/>
              </a:rPr>
              <a:t> PDF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200" dirty="0">
                <a:latin typeface="David" panose="020E0502060401010101" pitchFamily="34" charset="-79"/>
                <a:cs typeface="David" panose="020E0502060401010101" pitchFamily="34" charset="-79"/>
              </a:rPr>
              <a:t>הנחיות </a:t>
            </a:r>
            <a:r>
              <a:rPr lang="he-IL" sz="1200" dirty="0" err="1">
                <a:latin typeface="David" panose="020E0502060401010101" pitchFamily="34" charset="-79"/>
                <a:cs typeface="David" panose="020E0502060401010101" pitchFamily="34" charset="-79"/>
              </a:rPr>
              <a:t>מבא"ת</a:t>
            </a:r>
            <a:r>
              <a:rPr lang="he-IL" sz="1200" dirty="0">
                <a:latin typeface="David" panose="020E0502060401010101" pitchFamily="34" charset="-79"/>
                <a:cs typeface="David" panose="020E0502060401010101" pitchFamily="34" charset="-79"/>
              </a:rPr>
              <a:t> ועזרים ליצירת </a:t>
            </a:r>
            <a:r>
              <a:rPr lang="he-IL" sz="1200" dirty="0" err="1">
                <a:latin typeface="David" panose="020E0502060401010101" pitchFamily="34" charset="-79"/>
                <a:cs typeface="David" panose="020E0502060401010101" pitchFamily="34" charset="-79"/>
              </a:rPr>
              <a:t>תשריט</a:t>
            </a:r>
            <a:r>
              <a:rPr lang="he-IL" sz="1200" dirty="0"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  <a:endParaRPr lang="he-IL" sz="1200" dirty="0"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dirty="0">
                <a:effectLst/>
                <a:latin typeface="David" panose="020E0502060401010101" pitchFamily="34" charset="-79"/>
                <a:cs typeface="David" panose="020E0502060401010101" pitchFamily="34" charset="-79"/>
                <a:hlinkClick r:id="rId3"/>
              </a:rPr>
              <a:t>https://www.gov.il/he/pages/utilities_mavat</a:t>
            </a:r>
            <a:endParaRPr lang="he-IL" sz="1400" dirty="0"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1400" dirty="0"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רקע גושים חלקות לקובץ </a:t>
            </a:r>
            <a:r>
              <a:rPr lang="en-US" sz="14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1400" u="sng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SURVEY</a:t>
            </a:r>
            <a:endParaRPr lang="he-IL" sz="1400" u="sng" dirty="0"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u="sng" dirty="0">
                <a:latin typeface="David" panose="020E0502060401010101" pitchFamily="34" charset="-79"/>
                <a:cs typeface="David" panose="020E0502060401010101" pitchFamily="34" charset="-79"/>
                <a:hlinkClick r:id="rId4"/>
              </a:rPr>
              <a:t>https://www.gov.il/he/departments/general/shomron-pilot</a:t>
            </a:r>
            <a:endParaRPr lang="he-IL" sz="1100" dirty="0">
              <a:solidFill>
                <a:schemeClr val="accent5">
                  <a:lumMod val="50000"/>
                </a:schemeClr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FA675B0F-0B8A-4125-99D2-C73D31EA9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0340" y="2620216"/>
            <a:ext cx="1548437" cy="3954199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CCB2BA2B-2599-4D0F-A510-7F571C19C32D}"/>
              </a:ext>
            </a:extLst>
          </p:cNvPr>
          <p:cNvSpPr/>
          <p:nvPr/>
        </p:nvSpPr>
        <p:spPr>
          <a:xfrm>
            <a:off x="10353717" y="2766420"/>
            <a:ext cx="1461836" cy="193106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4B7DE42-9BC0-43CC-A2D7-C73BC24128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420" y="3310091"/>
            <a:ext cx="6026468" cy="442666"/>
          </a:xfrm>
          <a:prstGeom prst="rect">
            <a:avLst/>
          </a:prstGeom>
        </p:spPr>
      </p:pic>
      <p:sp>
        <p:nvSpPr>
          <p:cNvPr id="21" name="בועת דיבור: מלבן 20">
            <a:extLst>
              <a:ext uri="{FF2B5EF4-FFF2-40B4-BE49-F238E27FC236}">
                <a16:creationId xmlns:a16="http://schemas.microsoft.com/office/drawing/2014/main" id="{B0842D2D-425C-403E-8840-33DDC99AC19D}"/>
              </a:ext>
            </a:extLst>
          </p:cNvPr>
          <p:cNvSpPr/>
          <p:nvPr/>
        </p:nvSpPr>
        <p:spPr>
          <a:xfrm>
            <a:off x="6286199" y="3108844"/>
            <a:ext cx="3897773" cy="2022229"/>
          </a:xfrm>
          <a:prstGeom prst="wedgeRectCallout">
            <a:avLst>
              <a:gd name="adj1" fmla="val 54735"/>
              <a:gd name="adj2" fmla="val -17389"/>
            </a:avLst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צורה חופשית: צורה 24">
            <a:extLst>
              <a:ext uri="{FF2B5EF4-FFF2-40B4-BE49-F238E27FC236}">
                <a16:creationId xmlns:a16="http://schemas.microsoft.com/office/drawing/2014/main" id="{51C8C5AA-6882-4BB6-9A78-1EBBDBDA248E}"/>
              </a:ext>
            </a:extLst>
          </p:cNvPr>
          <p:cNvSpPr/>
          <p:nvPr/>
        </p:nvSpPr>
        <p:spPr>
          <a:xfrm>
            <a:off x="1874645" y="1458694"/>
            <a:ext cx="8289001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400" b="1" dirty="0">
                <a:solidFill>
                  <a:schemeClr val="accent6">
                    <a:lumMod val="75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שלב א' – קליטת קבצי </a:t>
            </a:r>
            <a:r>
              <a:rPr lang="he-IL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תשריט</a:t>
            </a:r>
            <a:r>
              <a:rPr lang="he-IL" sz="2400" b="1" dirty="0">
                <a:solidFill>
                  <a:schemeClr val="accent6">
                    <a:lumMod val="75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, אישור מערכת </a:t>
            </a:r>
            <a:r>
              <a:rPr lang="he-IL" sz="2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מבא"ת</a:t>
            </a:r>
            <a:r>
              <a:rPr lang="he-IL" sz="2400" b="1" dirty="0">
                <a:solidFill>
                  <a:schemeClr val="accent6">
                    <a:lumMod val="75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, הוראות תכנית  </a:t>
            </a:r>
          </a:p>
        </p:txBody>
      </p:sp>
      <p:sp>
        <p:nvSpPr>
          <p:cNvPr id="24" name="צורה חופשית: צורה 23">
            <a:extLst>
              <a:ext uri="{FF2B5EF4-FFF2-40B4-BE49-F238E27FC236}">
                <a16:creationId xmlns:a16="http://schemas.microsoft.com/office/drawing/2014/main" id="{37DBC766-819C-435E-9854-8A28F94B3971}"/>
              </a:ext>
            </a:extLst>
          </p:cNvPr>
          <p:cNvSpPr/>
          <p:nvPr/>
        </p:nvSpPr>
        <p:spPr>
          <a:xfrm>
            <a:off x="5882450" y="5784634"/>
            <a:ext cx="4243429" cy="4236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400" b="1" dirty="0">
                <a:solidFill>
                  <a:schemeClr val="accent6">
                    <a:lumMod val="75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קבצי </a:t>
            </a:r>
            <a:r>
              <a:rPr lang="he-IL" sz="1400" b="1" dirty="0" err="1">
                <a:solidFill>
                  <a:schemeClr val="accent6">
                    <a:lumMod val="75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התשריט</a:t>
            </a:r>
            <a:r>
              <a:rPr lang="he-IL" sz="1400" b="1" dirty="0">
                <a:solidFill>
                  <a:schemeClr val="accent6">
                    <a:lumMod val="75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ישלחו לאישור המערכת ליצירת מצב מוצע</a:t>
            </a:r>
          </a:p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400" b="1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עריכת  הוראות לתכנית </a:t>
            </a:r>
          </a:p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400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פרוט בשקופיות הבאות</a:t>
            </a:r>
          </a:p>
        </p:txBody>
      </p:sp>
      <p:pic>
        <p:nvPicPr>
          <p:cNvPr id="33" name="תמונה 32">
            <a:extLst>
              <a:ext uri="{FF2B5EF4-FFF2-40B4-BE49-F238E27FC236}">
                <a16:creationId xmlns:a16="http://schemas.microsoft.com/office/drawing/2014/main" id="{FE5E4421-F864-42FB-9C44-CA794DEE3CD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4449" r="20956"/>
          <a:stretch/>
        </p:blipFill>
        <p:spPr>
          <a:xfrm>
            <a:off x="460122" y="3819467"/>
            <a:ext cx="5636006" cy="1196676"/>
          </a:xfrm>
          <a:prstGeom prst="rect">
            <a:avLst/>
          </a:prstGeom>
        </p:spPr>
      </p:pic>
      <p:sp>
        <p:nvSpPr>
          <p:cNvPr id="34" name="מלבן 33">
            <a:extLst>
              <a:ext uri="{FF2B5EF4-FFF2-40B4-BE49-F238E27FC236}">
                <a16:creationId xmlns:a16="http://schemas.microsoft.com/office/drawing/2014/main" id="{2D9B1C99-2110-444F-9F66-6D6ADE5EF272}"/>
              </a:ext>
            </a:extLst>
          </p:cNvPr>
          <p:cNvSpPr/>
          <p:nvPr/>
        </p:nvSpPr>
        <p:spPr>
          <a:xfrm>
            <a:off x="5646120" y="4362302"/>
            <a:ext cx="492685" cy="35356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צורה חופשית: צורה 15">
            <a:extLst>
              <a:ext uri="{FF2B5EF4-FFF2-40B4-BE49-F238E27FC236}">
                <a16:creationId xmlns:a16="http://schemas.microsoft.com/office/drawing/2014/main" id="{91AD1E2D-0E4B-4616-993C-87619FF41D49}"/>
              </a:ext>
            </a:extLst>
          </p:cNvPr>
          <p:cNvSpPr/>
          <p:nvPr/>
        </p:nvSpPr>
        <p:spPr>
          <a:xfrm>
            <a:off x="8318654" y="2355866"/>
            <a:ext cx="1973502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100" b="1" u="sng" dirty="0">
                <a:solidFill>
                  <a:schemeClr val="accent6">
                    <a:lumMod val="75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הכנת </a:t>
            </a:r>
            <a:r>
              <a:rPr lang="he-IL" sz="2100" b="1" u="sng" dirty="0" err="1">
                <a:solidFill>
                  <a:schemeClr val="accent6">
                    <a:lumMod val="75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תשריט</a:t>
            </a:r>
            <a:r>
              <a:rPr lang="he-IL" sz="2100" b="1" u="sng" dirty="0">
                <a:solidFill>
                  <a:schemeClr val="accent6">
                    <a:lumMod val="75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22640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>
            <a:extLst>
              <a:ext uri="{FF2B5EF4-FFF2-40B4-BE49-F238E27FC236}">
                <a16:creationId xmlns:a16="http://schemas.microsoft.com/office/drawing/2014/main" id="{188DC139-F48B-453A-92CE-2BAD472ED7CC}"/>
              </a:ext>
            </a:extLst>
          </p:cNvPr>
          <p:cNvSpPr/>
          <p:nvPr/>
        </p:nvSpPr>
        <p:spPr>
          <a:xfrm>
            <a:off x="113297" y="174392"/>
            <a:ext cx="11965405" cy="658134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9B9C4F5A-DE45-4468-B531-02D77310F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008" y="287908"/>
            <a:ext cx="3667125" cy="619125"/>
          </a:xfrm>
          <a:prstGeom prst="rect">
            <a:avLst/>
          </a:prstGeom>
        </p:spPr>
      </p:pic>
      <p:sp>
        <p:nvSpPr>
          <p:cNvPr id="10" name="צורה חופשית: צורה 9">
            <a:extLst>
              <a:ext uri="{FF2B5EF4-FFF2-40B4-BE49-F238E27FC236}">
                <a16:creationId xmlns:a16="http://schemas.microsoft.com/office/drawing/2014/main" id="{A8A0F92B-440F-4530-8E26-4F0700C3DD21}"/>
              </a:ext>
            </a:extLst>
          </p:cNvPr>
          <p:cNvSpPr/>
          <p:nvPr/>
        </p:nvSpPr>
        <p:spPr>
          <a:xfrm>
            <a:off x="221582" y="216869"/>
            <a:ext cx="4735429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400" b="1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תהליך הגשת תכנית – נוהל </a:t>
            </a:r>
            <a:r>
              <a:rPr lang="he-IL" sz="1400" b="1" dirty="0" err="1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מבא"ת</a:t>
            </a:r>
            <a:r>
              <a:rPr lang="he-IL" sz="1400" b="1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(מבנה אחיד לתכניות) – מחוז יו"ש</a:t>
            </a:r>
          </a:p>
        </p:txBody>
      </p:sp>
      <p:sp>
        <p:nvSpPr>
          <p:cNvPr id="35" name="מלבן 34">
            <a:extLst>
              <a:ext uri="{FF2B5EF4-FFF2-40B4-BE49-F238E27FC236}">
                <a16:creationId xmlns:a16="http://schemas.microsoft.com/office/drawing/2014/main" id="{727DBC4A-4EA8-4F9E-A471-F1500D3B09E8}"/>
              </a:ext>
            </a:extLst>
          </p:cNvPr>
          <p:cNvSpPr/>
          <p:nvPr/>
        </p:nvSpPr>
        <p:spPr>
          <a:xfrm>
            <a:off x="5809437" y="1544711"/>
            <a:ext cx="2066065" cy="76630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צורה חופשית: צורה 19">
            <a:extLst>
              <a:ext uri="{FF2B5EF4-FFF2-40B4-BE49-F238E27FC236}">
                <a16:creationId xmlns:a16="http://schemas.microsoft.com/office/drawing/2014/main" id="{528573C0-561F-4DEF-9AE0-4C771DD6FC7F}"/>
              </a:ext>
            </a:extLst>
          </p:cNvPr>
          <p:cNvSpPr/>
          <p:nvPr/>
        </p:nvSpPr>
        <p:spPr>
          <a:xfrm>
            <a:off x="172544" y="1558105"/>
            <a:ext cx="3990429" cy="1772933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t" anchorCtr="0">
            <a:no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b="1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פרטי תכנית: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u="sng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שם תכנית</a:t>
            </a:r>
            <a:r>
              <a:rPr lang="he-IL" sz="14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: יש למלא את שם היישוב ובסוגריים את מספר התכנית הסידורי הישן של המחוז לתכניות חדשות יש לתאם מספר.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u="sng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סוג תכנית:</a:t>
            </a:r>
            <a:r>
              <a:rPr lang="he-IL" sz="1400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יו"ש – תכנית מפורטת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                  </a:t>
            </a:r>
            <a:r>
              <a:rPr lang="he-IL" sz="1400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400" dirty="0" err="1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יוש</a:t>
            </a:r>
            <a:r>
              <a:rPr lang="he-IL" sz="1400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– מערכת הנחיות – </a:t>
            </a:r>
            <a:r>
              <a:rPr lang="he-IL" sz="1400" b="1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צו תפיסה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u="sng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מוסד תכנון</a:t>
            </a:r>
            <a:r>
              <a:rPr lang="he-IL" sz="1400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: יו"ש – ועדה מחוזית.... 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88A86F69-7949-4E24-B2C8-106D99B3E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619" y="4038051"/>
            <a:ext cx="7410364" cy="2638142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EC4DE976-420C-41B3-A3DE-69FA5C4D2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619" y="1161464"/>
            <a:ext cx="7410364" cy="2574556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CCB2BA2B-2599-4D0F-A510-7F571C19C32D}"/>
              </a:ext>
            </a:extLst>
          </p:cNvPr>
          <p:cNvSpPr/>
          <p:nvPr/>
        </p:nvSpPr>
        <p:spPr>
          <a:xfrm>
            <a:off x="9777984" y="1800421"/>
            <a:ext cx="1928655" cy="18736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מלבן 29">
            <a:extLst>
              <a:ext uri="{FF2B5EF4-FFF2-40B4-BE49-F238E27FC236}">
                <a16:creationId xmlns:a16="http://schemas.microsoft.com/office/drawing/2014/main" id="{9DBA653D-B31D-4013-83E7-2E5BDF5C73ED}"/>
              </a:ext>
            </a:extLst>
          </p:cNvPr>
          <p:cNvSpPr/>
          <p:nvPr/>
        </p:nvSpPr>
        <p:spPr>
          <a:xfrm>
            <a:off x="9777984" y="4778630"/>
            <a:ext cx="1928655" cy="18736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בועת דיבור: מלבן 30">
            <a:extLst>
              <a:ext uri="{FF2B5EF4-FFF2-40B4-BE49-F238E27FC236}">
                <a16:creationId xmlns:a16="http://schemas.microsoft.com/office/drawing/2014/main" id="{278C286A-B149-48A2-8D43-F0A5862F8FA6}"/>
              </a:ext>
            </a:extLst>
          </p:cNvPr>
          <p:cNvSpPr/>
          <p:nvPr/>
        </p:nvSpPr>
        <p:spPr>
          <a:xfrm>
            <a:off x="221582" y="4272929"/>
            <a:ext cx="3941391" cy="1452052"/>
          </a:xfrm>
          <a:prstGeom prst="wedgeRectCallout">
            <a:avLst>
              <a:gd name="adj1" fmla="val 56156"/>
              <a:gd name="adj2" fmla="val -12716"/>
            </a:avLst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צורה חופשית: צורה 32">
            <a:extLst>
              <a:ext uri="{FF2B5EF4-FFF2-40B4-BE49-F238E27FC236}">
                <a16:creationId xmlns:a16="http://schemas.microsoft.com/office/drawing/2014/main" id="{FDB73104-92B1-4378-8FE0-0C0EF7E64DAF}"/>
              </a:ext>
            </a:extLst>
          </p:cNvPr>
          <p:cNvSpPr/>
          <p:nvPr/>
        </p:nvSpPr>
        <p:spPr>
          <a:xfrm>
            <a:off x="123505" y="4272929"/>
            <a:ext cx="3990429" cy="1452052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t" anchorCtr="0">
            <a:no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b="1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זיהוי: 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u="sng" dirty="0">
                <a:latin typeface="David" panose="020E0502060401010101" pitchFamily="34" charset="-79"/>
                <a:cs typeface="David" panose="020E0502060401010101" pitchFamily="34" charset="-79"/>
              </a:rPr>
              <a:t>מספר תכנית</a:t>
            </a:r>
            <a:r>
              <a:rPr lang="he-IL" sz="1400" dirty="0">
                <a:latin typeface="David" panose="020E0502060401010101" pitchFamily="34" charset="-79"/>
                <a:cs typeface="David" panose="020E0502060401010101" pitchFamily="34" charset="-79"/>
              </a:rPr>
              <a:t>: </a:t>
            </a:r>
            <a:r>
              <a:rPr lang="he-IL" sz="14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מספר תכנית התקבל אוטומטית ממסך קודם.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u="sng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שם תכנית:</a:t>
            </a:r>
            <a:r>
              <a:rPr lang="he-IL" sz="1400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כנ"ל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מאפיינים לתכנית:</a:t>
            </a:r>
            <a:endParaRPr lang="he-IL" sz="1400" b="1" dirty="0">
              <a:solidFill>
                <a:schemeClr val="tx1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יש למלא לפי הדוגמא.</a:t>
            </a:r>
          </a:p>
        </p:txBody>
      </p:sp>
      <p:sp>
        <p:nvSpPr>
          <p:cNvPr id="19" name="בועת דיבור: מלבן 18">
            <a:extLst>
              <a:ext uri="{FF2B5EF4-FFF2-40B4-BE49-F238E27FC236}">
                <a16:creationId xmlns:a16="http://schemas.microsoft.com/office/drawing/2014/main" id="{AF810A4B-5BFA-4850-83C5-FDFE1D1A8BBA}"/>
              </a:ext>
            </a:extLst>
          </p:cNvPr>
          <p:cNvSpPr/>
          <p:nvPr/>
        </p:nvSpPr>
        <p:spPr>
          <a:xfrm>
            <a:off x="221582" y="1513338"/>
            <a:ext cx="3941391" cy="1817699"/>
          </a:xfrm>
          <a:prstGeom prst="wedgeRectCallout">
            <a:avLst>
              <a:gd name="adj1" fmla="val 56156"/>
              <a:gd name="adj2" fmla="val -12716"/>
            </a:avLst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4DCDFF9C-E55C-43E6-A14B-BFFDBE7632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9498" y="5936850"/>
            <a:ext cx="2555358" cy="70428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4" name="צורה חופשית: צורה 33">
            <a:extLst>
              <a:ext uri="{FF2B5EF4-FFF2-40B4-BE49-F238E27FC236}">
                <a16:creationId xmlns:a16="http://schemas.microsoft.com/office/drawing/2014/main" id="{BD258E65-5EA4-4B63-BF17-DA281631C8E5}"/>
              </a:ext>
            </a:extLst>
          </p:cNvPr>
          <p:cNvSpPr/>
          <p:nvPr/>
        </p:nvSpPr>
        <p:spPr>
          <a:xfrm>
            <a:off x="221582" y="5813261"/>
            <a:ext cx="3892352" cy="800416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t" anchorCtr="0">
            <a:no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b="1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פרמטרים לתכנית: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אין</a:t>
            </a:r>
            <a:r>
              <a:rPr lang="he-IL" sz="14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לסמן </a:t>
            </a:r>
            <a:r>
              <a:rPr lang="en-US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V</a:t>
            </a:r>
            <a:r>
              <a:rPr lang="he-IL" sz="14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נתוני הגושים והחלקות יוזנו ידנית במסך מקום התכנית</a:t>
            </a:r>
            <a:endParaRPr lang="he-IL" sz="1400" dirty="0">
              <a:solidFill>
                <a:schemeClr val="tx1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3B981CC3-87AB-460C-AAD0-E9EA8161943E}"/>
              </a:ext>
            </a:extLst>
          </p:cNvPr>
          <p:cNvCxnSpPr/>
          <p:nvPr/>
        </p:nvCxnSpPr>
        <p:spPr>
          <a:xfrm>
            <a:off x="172544" y="3907422"/>
            <a:ext cx="1185712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צורה חופשית: צורה 17">
            <a:extLst>
              <a:ext uri="{FF2B5EF4-FFF2-40B4-BE49-F238E27FC236}">
                <a16:creationId xmlns:a16="http://schemas.microsoft.com/office/drawing/2014/main" id="{3E23AF56-792F-460A-85D7-5B8066A729AA}"/>
              </a:ext>
            </a:extLst>
          </p:cNvPr>
          <p:cNvSpPr/>
          <p:nvPr/>
        </p:nvSpPr>
        <p:spPr>
          <a:xfrm>
            <a:off x="2935608" y="641683"/>
            <a:ext cx="5747657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100" b="1" u="sng" dirty="0">
                <a:solidFill>
                  <a:schemeClr val="accent6">
                    <a:lumMod val="75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הוראות תכנית</a:t>
            </a:r>
            <a:r>
              <a:rPr lang="he-IL" sz="2100" b="1" dirty="0">
                <a:solidFill>
                  <a:schemeClr val="accent6">
                    <a:lumMod val="75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:  עדכון פרטי תכנית, זיהוי ויסווג תכנית</a:t>
            </a:r>
          </a:p>
        </p:txBody>
      </p:sp>
      <p:sp>
        <p:nvSpPr>
          <p:cNvPr id="21" name="צורה חופשית: צורה 20">
            <a:extLst>
              <a:ext uri="{FF2B5EF4-FFF2-40B4-BE49-F238E27FC236}">
                <a16:creationId xmlns:a16="http://schemas.microsoft.com/office/drawing/2014/main" id="{261E8433-210B-47A8-B0B7-CEA7711AFF7E}"/>
              </a:ext>
            </a:extLst>
          </p:cNvPr>
          <p:cNvSpPr/>
          <p:nvPr/>
        </p:nvSpPr>
        <p:spPr>
          <a:xfrm rot="5400000">
            <a:off x="11108173" y="1944574"/>
            <a:ext cx="1664676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000" dirty="0">
                <a:solidFill>
                  <a:schemeClr val="accent6">
                    <a:lumMod val="75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פרטי תכנית</a:t>
            </a:r>
          </a:p>
        </p:txBody>
      </p:sp>
      <p:sp>
        <p:nvSpPr>
          <p:cNvPr id="22" name="צורה חופשית: צורה 21">
            <a:extLst>
              <a:ext uri="{FF2B5EF4-FFF2-40B4-BE49-F238E27FC236}">
                <a16:creationId xmlns:a16="http://schemas.microsoft.com/office/drawing/2014/main" id="{09BF878F-5845-4C0C-BB39-59A3306BB1E0}"/>
              </a:ext>
            </a:extLst>
          </p:cNvPr>
          <p:cNvSpPr/>
          <p:nvPr/>
        </p:nvSpPr>
        <p:spPr>
          <a:xfrm rot="5400000">
            <a:off x="10828564" y="5040056"/>
            <a:ext cx="2223893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000" dirty="0">
                <a:solidFill>
                  <a:schemeClr val="accent6">
                    <a:lumMod val="75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זיהוי וסיווג תכנית</a:t>
            </a:r>
          </a:p>
        </p:txBody>
      </p:sp>
    </p:spTree>
    <p:extLst>
      <p:ext uri="{BB962C8B-B14F-4D97-AF65-F5344CB8AC3E}">
        <p14:creationId xmlns:p14="http://schemas.microsoft.com/office/powerpoint/2010/main" val="1546233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>
            <a:extLst>
              <a:ext uri="{FF2B5EF4-FFF2-40B4-BE49-F238E27FC236}">
                <a16:creationId xmlns:a16="http://schemas.microsoft.com/office/drawing/2014/main" id="{188DC139-F48B-453A-92CE-2BAD472ED7CC}"/>
              </a:ext>
            </a:extLst>
          </p:cNvPr>
          <p:cNvSpPr/>
          <p:nvPr/>
        </p:nvSpPr>
        <p:spPr>
          <a:xfrm>
            <a:off x="113297" y="174392"/>
            <a:ext cx="11965405" cy="658134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9B9C4F5A-DE45-4468-B531-02D77310F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008" y="287908"/>
            <a:ext cx="3667125" cy="619125"/>
          </a:xfrm>
          <a:prstGeom prst="rect">
            <a:avLst/>
          </a:prstGeom>
        </p:spPr>
      </p:pic>
      <p:sp>
        <p:nvSpPr>
          <p:cNvPr id="10" name="צורה חופשית: צורה 9">
            <a:extLst>
              <a:ext uri="{FF2B5EF4-FFF2-40B4-BE49-F238E27FC236}">
                <a16:creationId xmlns:a16="http://schemas.microsoft.com/office/drawing/2014/main" id="{A8A0F92B-440F-4530-8E26-4F0700C3DD21}"/>
              </a:ext>
            </a:extLst>
          </p:cNvPr>
          <p:cNvSpPr/>
          <p:nvPr/>
        </p:nvSpPr>
        <p:spPr>
          <a:xfrm>
            <a:off x="221582" y="216869"/>
            <a:ext cx="4735429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400" b="1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תהליך הגשת תכנית – נוהל </a:t>
            </a:r>
            <a:r>
              <a:rPr lang="he-IL" sz="1400" b="1" dirty="0" err="1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מבא"ת</a:t>
            </a:r>
            <a:r>
              <a:rPr lang="he-IL" sz="1400" b="1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(מבנה אחיד לתכניות) – מחוז יו"ש</a:t>
            </a:r>
          </a:p>
        </p:txBody>
      </p:sp>
      <p:sp>
        <p:nvSpPr>
          <p:cNvPr id="20" name="צורה חופשית: צורה 19">
            <a:extLst>
              <a:ext uri="{FF2B5EF4-FFF2-40B4-BE49-F238E27FC236}">
                <a16:creationId xmlns:a16="http://schemas.microsoft.com/office/drawing/2014/main" id="{528573C0-561F-4DEF-9AE0-4C771DD6FC7F}"/>
              </a:ext>
            </a:extLst>
          </p:cNvPr>
          <p:cNvSpPr/>
          <p:nvPr/>
        </p:nvSpPr>
        <p:spPr>
          <a:xfrm>
            <a:off x="4862741" y="1343246"/>
            <a:ext cx="2436843" cy="619127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t" anchorCtr="0">
            <a:no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b="1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דברי הסבר: </a:t>
            </a:r>
            <a:r>
              <a:rPr lang="he-IL" sz="14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ימולאו בקצרה דברי הסבר עיקריים לתכנית</a:t>
            </a:r>
            <a:endParaRPr lang="he-IL" sz="1400" dirty="0">
              <a:solidFill>
                <a:schemeClr val="tx1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DC3EC9B6-C6B3-4484-806B-A977AED33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3266" y="1092665"/>
            <a:ext cx="4144597" cy="888128"/>
          </a:xfrm>
          <a:prstGeom prst="rect">
            <a:avLst/>
          </a:prstGeom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CCB2BA2B-2599-4D0F-A510-7F571C19C32D}"/>
              </a:ext>
            </a:extLst>
          </p:cNvPr>
          <p:cNvSpPr/>
          <p:nvPr/>
        </p:nvSpPr>
        <p:spPr>
          <a:xfrm>
            <a:off x="9695564" y="1731622"/>
            <a:ext cx="1928655" cy="18736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9" name="בועת דיבור: מלבן 18">
            <a:extLst>
              <a:ext uri="{FF2B5EF4-FFF2-40B4-BE49-F238E27FC236}">
                <a16:creationId xmlns:a16="http://schemas.microsoft.com/office/drawing/2014/main" id="{AF810A4B-5BFA-4850-83C5-FDFE1D1A8BBA}"/>
              </a:ext>
            </a:extLst>
          </p:cNvPr>
          <p:cNvSpPr/>
          <p:nvPr/>
        </p:nvSpPr>
        <p:spPr>
          <a:xfrm>
            <a:off x="4642322" y="1285402"/>
            <a:ext cx="2819103" cy="583044"/>
          </a:xfrm>
          <a:prstGeom prst="wedgeRectCallout">
            <a:avLst>
              <a:gd name="adj1" fmla="val 56156"/>
              <a:gd name="adj2" fmla="val -12716"/>
            </a:avLst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B3D9F312-608F-419A-95D8-7C6F1FC1DD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26"/>
          <a:stretch/>
        </p:blipFill>
        <p:spPr>
          <a:xfrm>
            <a:off x="3764578" y="2287204"/>
            <a:ext cx="7926062" cy="4282888"/>
          </a:xfrm>
          <a:prstGeom prst="rect">
            <a:avLst/>
          </a:prstGeom>
        </p:spPr>
      </p:pic>
      <p:sp>
        <p:nvSpPr>
          <p:cNvPr id="16" name="מלבן 15">
            <a:extLst>
              <a:ext uri="{FF2B5EF4-FFF2-40B4-BE49-F238E27FC236}">
                <a16:creationId xmlns:a16="http://schemas.microsoft.com/office/drawing/2014/main" id="{F5E1574E-99BC-4B6B-95C7-E5DD32E734ED}"/>
              </a:ext>
            </a:extLst>
          </p:cNvPr>
          <p:cNvSpPr/>
          <p:nvPr/>
        </p:nvSpPr>
        <p:spPr>
          <a:xfrm>
            <a:off x="9789833" y="3335316"/>
            <a:ext cx="1928655" cy="18736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5EAAD595-1BE4-49CF-B63C-8EBFA477293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600" t="47111" r="45750" b="37422"/>
          <a:stretch/>
        </p:blipFill>
        <p:spPr>
          <a:xfrm>
            <a:off x="329867" y="2064921"/>
            <a:ext cx="3118700" cy="1253242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3525FEA0-3F86-414A-8659-BB29A6B7F4D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600" t="51366" r="45400" b="40178"/>
          <a:stretch/>
        </p:blipFill>
        <p:spPr>
          <a:xfrm>
            <a:off x="390527" y="3665821"/>
            <a:ext cx="3081963" cy="666350"/>
          </a:xfrm>
          <a:prstGeom prst="rect">
            <a:avLst/>
          </a:prstGeom>
        </p:spPr>
      </p:pic>
      <p:sp>
        <p:nvSpPr>
          <p:cNvPr id="33" name="צורה חופשית: צורה 32">
            <a:extLst>
              <a:ext uri="{FF2B5EF4-FFF2-40B4-BE49-F238E27FC236}">
                <a16:creationId xmlns:a16="http://schemas.microsoft.com/office/drawing/2014/main" id="{FDB73104-92B1-4378-8FE0-0C0EF7E64DAF}"/>
              </a:ext>
            </a:extLst>
          </p:cNvPr>
          <p:cNvSpPr/>
          <p:nvPr/>
        </p:nvSpPr>
        <p:spPr>
          <a:xfrm>
            <a:off x="286512" y="1381234"/>
            <a:ext cx="3185979" cy="5056142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t" anchorCtr="0">
            <a:no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b="1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מקום התכנית: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200" u="sng" dirty="0">
                <a:latin typeface="David" panose="020E0502060401010101" pitchFamily="34" charset="-79"/>
                <a:cs typeface="David" panose="020E0502060401010101" pitchFamily="34" charset="-79"/>
              </a:rPr>
              <a:t>מקום תכנית: </a:t>
            </a:r>
            <a:r>
              <a:rPr lang="he-IL" sz="1200" dirty="0">
                <a:latin typeface="David" panose="020E0502060401010101" pitchFamily="34" charset="-79"/>
                <a:cs typeface="David" panose="020E0502060401010101" pitchFamily="34" charset="-79"/>
              </a:rPr>
              <a:t>למלא קואורדינאטות ושם יישוב</a:t>
            </a:r>
            <a:r>
              <a:rPr lang="he-IL" sz="12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200" u="sng" dirty="0">
                <a:latin typeface="David" panose="020E0502060401010101" pitchFamily="34" charset="-79"/>
                <a:cs typeface="David" panose="020E0502060401010101" pitchFamily="34" charset="-79"/>
              </a:rPr>
              <a:t>פרטי מקום:</a:t>
            </a:r>
            <a:r>
              <a:rPr lang="he-IL" sz="1200" dirty="0">
                <a:latin typeface="David" panose="020E0502060401010101" pitchFamily="34" charset="-79"/>
                <a:cs typeface="David" panose="020E0502060401010101" pitchFamily="34" charset="-79"/>
              </a:rPr>
              <a:t> יש לבחור מתוך רשימה – מועצה, יישוב</a:t>
            </a:r>
            <a:r>
              <a:rPr lang="he-IL" sz="12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1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1200" dirty="0"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1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1200" dirty="0"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1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200" u="sng" dirty="0">
                <a:latin typeface="David" panose="020E0502060401010101" pitchFamily="34" charset="-79"/>
                <a:cs typeface="David" panose="020E0502060401010101" pitchFamily="34" charset="-79"/>
              </a:rPr>
              <a:t>פרטי נפות:</a:t>
            </a:r>
            <a:r>
              <a:rPr lang="he-IL" sz="1200" dirty="0">
                <a:latin typeface="David" panose="020E0502060401010101" pitchFamily="34" charset="-79"/>
                <a:cs typeface="David" panose="020E0502060401010101" pitchFamily="34" charset="-79"/>
              </a:rPr>
              <a:t> יש לבחור מתוך הרשימה את הנפה המתאימה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1200" dirty="0"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1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1200" u="sng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200" u="sng" dirty="0">
                <a:latin typeface="David" panose="020E0502060401010101" pitchFamily="34" charset="-79"/>
                <a:cs typeface="David" panose="020E0502060401010101" pitchFamily="34" charset="-79"/>
              </a:rPr>
              <a:t>פרטי רחוב:</a:t>
            </a:r>
            <a:r>
              <a:rPr lang="he-IL" sz="1200" dirty="0">
                <a:latin typeface="David" panose="020E0502060401010101" pitchFamily="34" charset="-79"/>
                <a:cs typeface="David" panose="020E0502060401010101" pitchFamily="34" charset="-79"/>
              </a:rPr>
              <a:t> בחירה מתוך רשימה (במידה ורלוונטי)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1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1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1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1200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1400" u="sng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1400" b="1" u="sng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b="1" u="sng" dirty="0">
                <a:latin typeface="David" panose="020E0502060401010101" pitchFamily="34" charset="-79"/>
                <a:cs typeface="David" panose="020E0502060401010101" pitchFamily="34" charset="-79"/>
              </a:rPr>
              <a:t>גושים וחלקות ימולאו ידנית בחלון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b="1" u="sng" dirty="0">
                <a:latin typeface="David" panose="020E0502060401010101" pitchFamily="34" charset="-79"/>
                <a:cs typeface="David" panose="020E0502060401010101" pitchFamily="34" charset="-79"/>
              </a:rPr>
              <a:t> "תיאור מקום"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1200" u="sng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1FD0967E-2728-4431-A92F-98D7D4654C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528" y="4582093"/>
            <a:ext cx="2968666" cy="1102202"/>
          </a:xfrm>
          <a:prstGeom prst="rect">
            <a:avLst/>
          </a:prstGeom>
        </p:spPr>
      </p:pic>
      <p:sp>
        <p:nvSpPr>
          <p:cNvPr id="21" name="מלבן 20">
            <a:extLst>
              <a:ext uri="{FF2B5EF4-FFF2-40B4-BE49-F238E27FC236}">
                <a16:creationId xmlns:a16="http://schemas.microsoft.com/office/drawing/2014/main" id="{243B085E-90E0-42B5-AAD9-7FA755969935}"/>
              </a:ext>
            </a:extLst>
          </p:cNvPr>
          <p:cNvSpPr/>
          <p:nvPr/>
        </p:nvSpPr>
        <p:spPr>
          <a:xfrm>
            <a:off x="325122" y="1381234"/>
            <a:ext cx="3185980" cy="442192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cv</a:t>
            </a:r>
            <a:endParaRPr lang="he-IL" dirty="0"/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856A54FF-7820-4669-A47A-665E97992E2C}"/>
              </a:ext>
            </a:extLst>
          </p:cNvPr>
          <p:cNvSpPr/>
          <p:nvPr/>
        </p:nvSpPr>
        <p:spPr>
          <a:xfrm>
            <a:off x="325122" y="5976077"/>
            <a:ext cx="3185979" cy="665054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cxnSp>
        <p:nvCxnSpPr>
          <p:cNvPr id="17" name="מחבר ישר 16">
            <a:extLst>
              <a:ext uri="{FF2B5EF4-FFF2-40B4-BE49-F238E27FC236}">
                <a16:creationId xmlns:a16="http://schemas.microsoft.com/office/drawing/2014/main" id="{4FA79722-31AB-43A1-A4D5-960FBC1BC6C5}"/>
              </a:ext>
            </a:extLst>
          </p:cNvPr>
          <p:cNvCxnSpPr>
            <a:cxnSpLocks/>
          </p:cNvCxnSpPr>
          <p:nvPr/>
        </p:nvCxnSpPr>
        <p:spPr>
          <a:xfrm flipV="1">
            <a:off x="3617853" y="2153675"/>
            <a:ext cx="8314709" cy="1275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צורה חופשית: צורה 17">
            <a:extLst>
              <a:ext uri="{FF2B5EF4-FFF2-40B4-BE49-F238E27FC236}">
                <a16:creationId xmlns:a16="http://schemas.microsoft.com/office/drawing/2014/main" id="{63598590-E809-455B-AF59-E6CE2CF646AB}"/>
              </a:ext>
            </a:extLst>
          </p:cNvPr>
          <p:cNvSpPr/>
          <p:nvPr/>
        </p:nvSpPr>
        <p:spPr>
          <a:xfrm>
            <a:off x="3433216" y="621003"/>
            <a:ext cx="5747657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100" b="1" u="sng" dirty="0">
                <a:solidFill>
                  <a:schemeClr val="accent6">
                    <a:lumMod val="75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הוראות תכנית</a:t>
            </a:r>
            <a:r>
              <a:rPr lang="he-IL" sz="2100" b="1" dirty="0">
                <a:solidFill>
                  <a:schemeClr val="accent6">
                    <a:lumMod val="75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:  דברי הסבר, מקום תכנית</a:t>
            </a:r>
          </a:p>
        </p:txBody>
      </p:sp>
      <p:sp>
        <p:nvSpPr>
          <p:cNvPr id="23" name="צורה חופשית: צורה 22">
            <a:extLst>
              <a:ext uri="{FF2B5EF4-FFF2-40B4-BE49-F238E27FC236}">
                <a16:creationId xmlns:a16="http://schemas.microsoft.com/office/drawing/2014/main" id="{8F549203-CE1F-4EEE-AEA3-FA40F769E4EF}"/>
              </a:ext>
            </a:extLst>
          </p:cNvPr>
          <p:cNvSpPr/>
          <p:nvPr/>
        </p:nvSpPr>
        <p:spPr>
          <a:xfrm rot="5400000">
            <a:off x="11100224" y="3883719"/>
            <a:ext cx="1664676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000" dirty="0">
                <a:solidFill>
                  <a:schemeClr val="accent6">
                    <a:lumMod val="75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מקום תכנית</a:t>
            </a:r>
          </a:p>
        </p:txBody>
      </p:sp>
      <p:sp>
        <p:nvSpPr>
          <p:cNvPr id="26" name="צורה חופשית: צורה 25">
            <a:extLst>
              <a:ext uri="{FF2B5EF4-FFF2-40B4-BE49-F238E27FC236}">
                <a16:creationId xmlns:a16="http://schemas.microsoft.com/office/drawing/2014/main" id="{D76ED0BB-5AC3-4E13-B850-1B2CBA315EC0}"/>
              </a:ext>
            </a:extLst>
          </p:cNvPr>
          <p:cNvSpPr/>
          <p:nvPr/>
        </p:nvSpPr>
        <p:spPr>
          <a:xfrm rot="5400000">
            <a:off x="11092184" y="1148953"/>
            <a:ext cx="1664676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000" dirty="0">
                <a:solidFill>
                  <a:schemeClr val="accent6">
                    <a:lumMod val="75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דברי הסבר</a:t>
            </a:r>
          </a:p>
        </p:txBody>
      </p:sp>
    </p:spTree>
    <p:extLst>
      <p:ext uri="{BB962C8B-B14F-4D97-AF65-F5344CB8AC3E}">
        <p14:creationId xmlns:p14="http://schemas.microsoft.com/office/powerpoint/2010/main" val="1027009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>
            <a:extLst>
              <a:ext uri="{FF2B5EF4-FFF2-40B4-BE49-F238E27FC236}">
                <a16:creationId xmlns:a16="http://schemas.microsoft.com/office/drawing/2014/main" id="{188DC139-F48B-453A-92CE-2BAD472ED7CC}"/>
              </a:ext>
            </a:extLst>
          </p:cNvPr>
          <p:cNvSpPr/>
          <p:nvPr/>
        </p:nvSpPr>
        <p:spPr>
          <a:xfrm>
            <a:off x="113297" y="174392"/>
            <a:ext cx="11965405" cy="658134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9B9C4F5A-DE45-4468-B531-02D77310F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008" y="287908"/>
            <a:ext cx="3667125" cy="619125"/>
          </a:xfrm>
          <a:prstGeom prst="rect">
            <a:avLst/>
          </a:prstGeom>
        </p:spPr>
      </p:pic>
      <p:sp>
        <p:nvSpPr>
          <p:cNvPr id="10" name="צורה חופשית: צורה 9">
            <a:extLst>
              <a:ext uri="{FF2B5EF4-FFF2-40B4-BE49-F238E27FC236}">
                <a16:creationId xmlns:a16="http://schemas.microsoft.com/office/drawing/2014/main" id="{A8A0F92B-440F-4530-8E26-4F0700C3DD21}"/>
              </a:ext>
            </a:extLst>
          </p:cNvPr>
          <p:cNvSpPr/>
          <p:nvPr/>
        </p:nvSpPr>
        <p:spPr>
          <a:xfrm>
            <a:off x="221582" y="216869"/>
            <a:ext cx="4735429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400" b="1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תהליך הגשת תכנית – נוהל </a:t>
            </a:r>
            <a:r>
              <a:rPr lang="he-IL" sz="1400" b="1" dirty="0" err="1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מבא"ת</a:t>
            </a:r>
            <a:r>
              <a:rPr lang="he-IL" sz="1400" b="1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(מבנה אחיד לתכניות) – מחוז יו"ש</a:t>
            </a:r>
          </a:p>
        </p:txBody>
      </p:sp>
      <p:sp>
        <p:nvSpPr>
          <p:cNvPr id="20" name="צורה חופשית: צורה 19">
            <a:extLst>
              <a:ext uri="{FF2B5EF4-FFF2-40B4-BE49-F238E27FC236}">
                <a16:creationId xmlns:a16="http://schemas.microsoft.com/office/drawing/2014/main" id="{528573C0-561F-4DEF-9AE0-4C771DD6FC7F}"/>
              </a:ext>
            </a:extLst>
          </p:cNvPr>
          <p:cNvSpPr/>
          <p:nvPr/>
        </p:nvSpPr>
        <p:spPr>
          <a:xfrm>
            <a:off x="2303599" y="1557294"/>
            <a:ext cx="2436843" cy="619127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t" anchorCtr="0">
            <a:noAutofit/>
          </a:bodyPr>
          <a:lstStyle/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לסמן</a:t>
            </a:r>
            <a:r>
              <a:rPr lang="he-IL" sz="1400" b="1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1400" b="1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V</a:t>
            </a:r>
            <a:r>
              <a:rPr lang="he-IL" sz="1400" b="1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– </a:t>
            </a:r>
            <a:r>
              <a:rPr lang="he-IL" sz="1400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המסך אינו רלוונטי</a:t>
            </a:r>
            <a:endParaRPr lang="he-IL" sz="1400" dirty="0">
              <a:solidFill>
                <a:schemeClr val="tx1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בועת דיבור: מלבן 18">
            <a:extLst>
              <a:ext uri="{FF2B5EF4-FFF2-40B4-BE49-F238E27FC236}">
                <a16:creationId xmlns:a16="http://schemas.microsoft.com/office/drawing/2014/main" id="{AF810A4B-5BFA-4850-83C5-FDFE1D1A8BBA}"/>
              </a:ext>
            </a:extLst>
          </p:cNvPr>
          <p:cNvSpPr/>
          <p:nvPr/>
        </p:nvSpPr>
        <p:spPr>
          <a:xfrm>
            <a:off x="2661898" y="1485797"/>
            <a:ext cx="2108361" cy="417157"/>
          </a:xfrm>
          <a:prstGeom prst="wedgeRectCallout">
            <a:avLst>
              <a:gd name="adj1" fmla="val 56156"/>
              <a:gd name="adj2" fmla="val -12716"/>
            </a:avLst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276850D5-1F7A-4252-83F9-F0A7217F8C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6350"/>
          <a:stretch/>
        </p:blipFill>
        <p:spPr>
          <a:xfrm>
            <a:off x="4957011" y="1377240"/>
            <a:ext cx="6778069" cy="1329318"/>
          </a:xfrm>
          <a:prstGeom prst="rect">
            <a:avLst/>
          </a:prstGeom>
        </p:spPr>
      </p:pic>
      <p:sp>
        <p:nvSpPr>
          <p:cNvPr id="16" name="מלבן 15">
            <a:extLst>
              <a:ext uri="{FF2B5EF4-FFF2-40B4-BE49-F238E27FC236}">
                <a16:creationId xmlns:a16="http://schemas.microsoft.com/office/drawing/2014/main" id="{F5E1574E-99BC-4B6B-95C7-E5DD32E734ED}"/>
              </a:ext>
            </a:extLst>
          </p:cNvPr>
          <p:cNvSpPr/>
          <p:nvPr/>
        </p:nvSpPr>
        <p:spPr>
          <a:xfrm>
            <a:off x="9787119" y="2518328"/>
            <a:ext cx="1928655" cy="18736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A74DE1A7-79E0-4BC4-8A7A-9FFF28A243F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494"/>
          <a:stretch/>
        </p:blipFill>
        <p:spPr>
          <a:xfrm>
            <a:off x="655846" y="4394168"/>
            <a:ext cx="9034058" cy="2008173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4BBFE009-B9FF-4848-A090-2FD0F55190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356"/>
          <a:stretch/>
        </p:blipFill>
        <p:spPr>
          <a:xfrm>
            <a:off x="9826567" y="3276296"/>
            <a:ext cx="1912307" cy="2908283"/>
          </a:xfrm>
          <a:prstGeom prst="rect">
            <a:avLst/>
          </a:prstGeom>
        </p:spPr>
      </p:pic>
      <p:sp>
        <p:nvSpPr>
          <p:cNvPr id="18" name="מלבן 17">
            <a:extLst>
              <a:ext uri="{FF2B5EF4-FFF2-40B4-BE49-F238E27FC236}">
                <a16:creationId xmlns:a16="http://schemas.microsoft.com/office/drawing/2014/main" id="{2BF7727B-3F63-4FED-B190-B98330C3B735}"/>
              </a:ext>
            </a:extLst>
          </p:cNvPr>
          <p:cNvSpPr/>
          <p:nvPr/>
        </p:nvSpPr>
        <p:spPr>
          <a:xfrm>
            <a:off x="9810219" y="4543070"/>
            <a:ext cx="1928655" cy="18736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3" name="צורה חופשית: צורה 22">
            <a:extLst>
              <a:ext uri="{FF2B5EF4-FFF2-40B4-BE49-F238E27FC236}">
                <a16:creationId xmlns:a16="http://schemas.microsoft.com/office/drawing/2014/main" id="{CCB22BE2-0497-4FAC-86BB-ED6B6B89FC73}"/>
              </a:ext>
            </a:extLst>
          </p:cNvPr>
          <p:cNvSpPr/>
          <p:nvPr/>
        </p:nvSpPr>
        <p:spPr>
          <a:xfrm>
            <a:off x="1437287" y="3438706"/>
            <a:ext cx="7385831" cy="83572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b="1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למלא בעלי עניין כנדרש (מגיש, יזם, עורך)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בעל עניין בקרקע – אין למלא מהרשימה!!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יש למלא בהערה את בעל הקרקע: הממוה על הרכוש.... או פרטי.</a:t>
            </a:r>
          </a:p>
        </p:txBody>
      </p:sp>
      <p:sp>
        <p:nvSpPr>
          <p:cNvPr id="24" name="בועת דיבור: מלבן 23">
            <a:extLst>
              <a:ext uri="{FF2B5EF4-FFF2-40B4-BE49-F238E27FC236}">
                <a16:creationId xmlns:a16="http://schemas.microsoft.com/office/drawing/2014/main" id="{1B59A974-77DE-4466-B866-64BA9BF0C420}"/>
              </a:ext>
            </a:extLst>
          </p:cNvPr>
          <p:cNvSpPr/>
          <p:nvPr/>
        </p:nvSpPr>
        <p:spPr>
          <a:xfrm>
            <a:off x="1247947" y="3392419"/>
            <a:ext cx="7881080" cy="949473"/>
          </a:xfrm>
          <a:prstGeom prst="wedgeRectCallout">
            <a:avLst>
              <a:gd name="adj1" fmla="val -22932"/>
              <a:gd name="adj2" fmla="val 65801"/>
            </a:avLst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5" name="מחבר ישר 14">
            <a:extLst>
              <a:ext uri="{FF2B5EF4-FFF2-40B4-BE49-F238E27FC236}">
                <a16:creationId xmlns:a16="http://schemas.microsoft.com/office/drawing/2014/main" id="{F9E0A6DD-84EF-4C85-9417-C4234953FE82}"/>
              </a:ext>
            </a:extLst>
          </p:cNvPr>
          <p:cNvCxnSpPr>
            <a:cxnSpLocks/>
          </p:cNvCxnSpPr>
          <p:nvPr/>
        </p:nvCxnSpPr>
        <p:spPr>
          <a:xfrm flipV="1">
            <a:off x="336884" y="2947663"/>
            <a:ext cx="11525249" cy="637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צורה חופשית: צורה 16">
            <a:extLst>
              <a:ext uri="{FF2B5EF4-FFF2-40B4-BE49-F238E27FC236}">
                <a16:creationId xmlns:a16="http://schemas.microsoft.com/office/drawing/2014/main" id="{A52F4BF2-EC67-4A17-9179-1780DB4B4FB3}"/>
              </a:ext>
            </a:extLst>
          </p:cNvPr>
          <p:cNvSpPr/>
          <p:nvPr/>
        </p:nvSpPr>
        <p:spPr>
          <a:xfrm>
            <a:off x="3433216" y="621003"/>
            <a:ext cx="5747657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100" b="1" u="sng" dirty="0">
                <a:solidFill>
                  <a:schemeClr val="accent6">
                    <a:lumMod val="75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הוראות תכנית</a:t>
            </a:r>
            <a:r>
              <a:rPr lang="he-IL" sz="2100" b="1" dirty="0">
                <a:solidFill>
                  <a:schemeClr val="accent6">
                    <a:lumMod val="75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:  מרחבי תכנון, בעלי </a:t>
            </a:r>
            <a:r>
              <a:rPr lang="he-IL" sz="2100" b="1" dirty="0" err="1">
                <a:solidFill>
                  <a:schemeClr val="accent6">
                    <a:lumMod val="75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עיניין</a:t>
            </a:r>
            <a:endParaRPr lang="he-IL" sz="2100" b="1" dirty="0">
              <a:solidFill>
                <a:schemeClr val="accent6">
                  <a:lumMod val="75000"/>
                </a:schemeClr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1" name="צורה חופשית: צורה 20">
            <a:extLst>
              <a:ext uri="{FF2B5EF4-FFF2-40B4-BE49-F238E27FC236}">
                <a16:creationId xmlns:a16="http://schemas.microsoft.com/office/drawing/2014/main" id="{1956555E-891D-4F45-9760-7C2B039C0AEC}"/>
              </a:ext>
            </a:extLst>
          </p:cNvPr>
          <p:cNvSpPr/>
          <p:nvPr/>
        </p:nvSpPr>
        <p:spPr>
          <a:xfrm rot="5400000">
            <a:off x="11091505" y="4495033"/>
            <a:ext cx="1664676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000" dirty="0">
                <a:solidFill>
                  <a:schemeClr val="accent6">
                    <a:lumMod val="75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מקום תכנית</a:t>
            </a:r>
          </a:p>
        </p:txBody>
      </p:sp>
      <p:sp>
        <p:nvSpPr>
          <p:cNvPr id="22" name="צורה חופשית: צורה 21">
            <a:extLst>
              <a:ext uri="{FF2B5EF4-FFF2-40B4-BE49-F238E27FC236}">
                <a16:creationId xmlns:a16="http://schemas.microsoft.com/office/drawing/2014/main" id="{004EA6EA-E01D-42E2-AC2D-2D7E39384C33}"/>
              </a:ext>
            </a:extLst>
          </p:cNvPr>
          <p:cNvSpPr/>
          <p:nvPr/>
        </p:nvSpPr>
        <p:spPr>
          <a:xfrm rot="5400000">
            <a:off x="11044446" y="1518970"/>
            <a:ext cx="1664676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000" dirty="0">
                <a:solidFill>
                  <a:schemeClr val="accent6">
                    <a:lumMod val="75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מרחבי תכנון</a:t>
            </a:r>
          </a:p>
        </p:txBody>
      </p:sp>
    </p:spTree>
    <p:extLst>
      <p:ext uri="{BB962C8B-B14F-4D97-AF65-F5344CB8AC3E}">
        <p14:creationId xmlns:p14="http://schemas.microsoft.com/office/powerpoint/2010/main" val="1929601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>
            <a:extLst>
              <a:ext uri="{FF2B5EF4-FFF2-40B4-BE49-F238E27FC236}">
                <a16:creationId xmlns:a16="http://schemas.microsoft.com/office/drawing/2014/main" id="{188DC139-F48B-453A-92CE-2BAD472ED7CC}"/>
              </a:ext>
            </a:extLst>
          </p:cNvPr>
          <p:cNvSpPr/>
          <p:nvPr/>
        </p:nvSpPr>
        <p:spPr>
          <a:xfrm>
            <a:off x="113297" y="174392"/>
            <a:ext cx="11965405" cy="658134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9B9C4F5A-DE45-4468-B531-02D77310F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008" y="287908"/>
            <a:ext cx="3667125" cy="619125"/>
          </a:xfrm>
          <a:prstGeom prst="rect">
            <a:avLst/>
          </a:prstGeom>
        </p:spPr>
      </p:pic>
      <p:sp>
        <p:nvSpPr>
          <p:cNvPr id="10" name="צורה חופשית: צורה 9">
            <a:extLst>
              <a:ext uri="{FF2B5EF4-FFF2-40B4-BE49-F238E27FC236}">
                <a16:creationId xmlns:a16="http://schemas.microsoft.com/office/drawing/2014/main" id="{A8A0F92B-440F-4530-8E26-4F0700C3DD21}"/>
              </a:ext>
            </a:extLst>
          </p:cNvPr>
          <p:cNvSpPr/>
          <p:nvPr/>
        </p:nvSpPr>
        <p:spPr>
          <a:xfrm>
            <a:off x="221582" y="216869"/>
            <a:ext cx="4735429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400" b="1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תהליך הגשת תכנית – נוהל </a:t>
            </a:r>
            <a:r>
              <a:rPr lang="he-IL" sz="1400" b="1" dirty="0" err="1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מבא"ת</a:t>
            </a:r>
            <a:r>
              <a:rPr lang="he-IL" sz="1400" b="1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(מבנה אחיד לתכניות) – מחוז יו"ש</a:t>
            </a:r>
          </a:p>
        </p:txBody>
      </p:sp>
      <p:sp>
        <p:nvSpPr>
          <p:cNvPr id="23" name="צורה חופשית: צורה 22">
            <a:extLst>
              <a:ext uri="{FF2B5EF4-FFF2-40B4-BE49-F238E27FC236}">
                <a16:creationId xmlns:a16="http://schemas.microsoft.com/office/drawing/2014/main" id="{CCB22BE2-0497-4FAC-86BB-ED6B6B89FC73}"/>
              </a:ext>
            </a:extLst>
          </p:cNvPr>
          <p:cNvSpPr/>
          <p:nvPr/>
        </p:nvSpPr>
        <p:spPr>
          <a:xfrm>
            <a:off x="1152143" y="2337492"/>
            <a:ext cx="10119360" cy="83572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b="1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נתונים כמותיים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נא למלא נתונים כמותיים כנדרש, יש להקפיד למלא נתונים עבוד כמות יח"ד מאושרות או נוספות בשימת לב! אילו נתונים חשובים מאוד בעלי השפעה רבה!!</a:t>
            </a:r>
            <a:endParaRPr lang="he-IL" sz="1400" dirty="0">
              <a:solidFill>
                <a:schemeClr val="tx1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4" name="בועת דיבור: מלבן 23">
            <a:extLst>
              <a:ext uri="{FF2B5EF4-FFF2-40B4-BE49-F238E27FC236}">
                <a16:creationId xmlns:a16="http://schemas.microsoft.com/office/drawing/2014/main" id="{1B59A974-77DE-4466-B866-64BA9BF0C420}"/>
              </a:ext>
            </a:extLst>
          </p:cNvPr>
          <p:cNvSpPr/>
          <p:nvPr/>
        </p:nvSpPr>
        <p:spPr>
          <a:xfrm>
            <a:off x="1152143" y="2291205"/>
            <a:ext cx="10119360" cy="949473"/>
          </a:xfrm>
          <a:prstGeom prst="wedgeRectCallout">
            <a:avLst>
              <a:gd name="adj1" fmla="val -22932"/>
              <a:gd name="adj2" fmla="val 65801"/>
            </a:avLst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2518AEA3-5B35-41D5-A21D-874CC7E248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05"/>
          <a:stretch/>
        </p:blipFill>
        <p:spPr>
          <a:xfrm>
            <a:off x="316991" y="3469787"/>
            <a:ext cx="11545141" cy="2517058"/>
          </a:xfrm>
          <a:prstGeom prst="rect">
            <a:avLst/>
          </a:prstGeom>
        </p:spPr>
      </p:pic>
      <p:sp>
        <p:nvSpPr>
          <p:cNvPr id="16" name="מלבן 15">
            <a:extLst>
              <a:ext uri="{FF2B5EF4-FFF2-40B4-BE49-F238E27FC236}">
                <a16:creationId xmlns:a16="http://schemas.microsoft.com/office/drawing/2014/main" id="{F5E1574E-99BC-4B6B-95C7-E5DD32E734ED}"/>
              </a:ext>
            </a:extLst>
          </p:cNvPr>
          <p:cNvSpPr/>
          <p:nvPr/>
        </p:nvSpPr>
        <p:spPr>
          <a:xfrm>
            <a:off x="9933478" y="4799325"/>
            <a:ext cx="1928655" cy="18736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5" name="צורה חופשית: צורה 14">
            <a:extLst>
              <a:ext uri="{FF2B5EF4-FFF2-40B4-BE49-F238E27FC236}">
                <a16:creationId xmlns:a16="http://schemas.microsoft.com/office/drawing/2014/main" id="{78C98B93-7293-4DDB-B2BD-9F57EB7F44B9}"/>
              </a:ext>
            </a:extLst>
          </p:cNvPr>
          <p:cNvSpPr/>
          <p:nvPr/>
        </p:nvSpPr>
        <p:spPr>
          <a:xfrm>
            <a:off x="3337994" y="1223620"/>
            <a:ext cx="5747657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100" b="1" u="sng" dirty="0">
                <a:solidFill>
                  <a:schemeClr val="accent6">
                    <a:lumMod val="75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הוראות תכנית</a:t>
            </a:r>
            <a:r>
              <a:rPr lang="he-IL" sz="2100" b="1" dirty="0">
                <a:solidFill>
                  <a:schemeClr val="accent6">
                    <a:lumMod val="75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:  נתונים כמותיים</a:t>
            </a:r>
          </a:p>
        </p:txBody>
      </p:sp>
    </p:spTree>
    <p:extLst>
      <p:ext uri="{BB962C8B-B14F-4D97-AF65-F5344CB8AC3E}">
        <p14:creationId xmlns:p14="http://schemas.microsoft.com/office/powerpoint/2010/main" val="3274365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לבן 8">
            <a:extLst>
              <a:ext uri="{FF2B5EF4-FFF2-40B4-BE49-F238E27FC236}">
                <a16:creationId xmlns:a16="http://schemas.microsoft.com/office/drawing/2014/main" id="{188DC139-F48B-453A-92CE-2BAD472ED7CC}"/>
              </a:ext>
            </a:extLst>
          </p:cNvPr>
          <p:cNvSpPr/>
          <p:nvPr/>
        </p:nvSpPr>
        <p:spPr>
          <a:xfrm>
            <a:off x="113297" y="174392"/>
            <a:ext cx="11965405" cy="6581340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9B9C4F5A-DE45-4468-B531-02D77310F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008" y="287908"/>
            <a:ext cx="3667125" cy="619125"/>
          </a:xfrm>
          <a:prstGeom prst="rect">
            <a:avLst/>
          </a:prstGeom>
        </p:spPr>
      </p:pic>
      <p:sp>
        <p:nvSpPr>
          <p:cNvPr id="10" name="צורה חופשית: צורה 9">
            <a:extLst>
              <a:ext uri="{FF2B5EF4-FFF2-40B4-BE49-F238E27FC236}">
                <a16:creationId xmlns:a16="http://schemas.microsoft.com/office/drawing/2014/main" id="{A8A0F92B-440F-4530-8E26-4F0700C3DD21}"/>
              </a:ext>
            </a:extLst>
          </p:cNvPr>
          <p:cNvSpPr/>
          <p:nvPr/>
        </p:nvSpPr>
        <p:spPr>
          <a:xfrm>
            <a:off x="221582" y="216869"/>
            <a:ext cx="4735429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1400" b="1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תהליך הגשת תכנית – נוהל </a:t>
            </a:r>
            <a:r>
              <a:rPr lang="he-IL" sz="1400" b="1" dirty="0" err="1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מבא"ת</a:t>
            </a:r>
            <a:r>
              <a:rPr lang="he-IL" sz="1400" b="1" dirty="0">
                <a:solidFill>
                  <a:schemeClr val="tx1"/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14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(מבנה אחיד לתכניות) – מחוז יו"ש</a:t>
            </a:r>
          </a:p>
        </p:txBody>
      </p:sp>
      <p:sp>
        <p:nvSpPr>
          <p:cNvPr id="23" name="צורה חופשית: צורה 22">
            <a:extLst>
              <a:ext uri="{FF2B5EF4-FFF2-40B4-BE49-F238E27FC236}">
                <a16:creationId xmlns:a16="http://schemas.microsoft.com/office/drawing/2014/main" id="{CCB22BE2-0497-4FAC-86BB-ED6B6B89FC73}"/>
              </a:ext>
            </a:extLst>
          </p:cNvPr>
          <p:cNvSpPr/>
          <p:nvPr/>
        </p:nvSpPr>
        <p:spPr>
          <a:xfrm>
            <a:off x="8099916" y="4315197"/>
            <a:ext cx="3667124" cy="1070420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b="1" dirty="0"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יחס בין תכניות לתכניות מאושרות קודמות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בחירת סוג היחס ואת מספר התכנית מתוך רשימה:</a:t>
            </a:r>
          </a:p>
          <a:p>
            <a:pPr lvl="0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ככל והתכנית לא מופיעה יש לפנות </a:t>
            </a:r>
            <a:r>
              <a:rPr lang="he-IL" sz="1400" u="sng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לתמיכה</a:t>
            </a:r>
            <a:r>
              <a:rPr lang="he-IL" sz="1400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או ללשכת תכנון.</a:t>
            </a:r>
            <a:endParaRPr lang="he-IL" sz="1400" dirty="0">
              <a:solidFill>
                <a:schemeClr val="tx1"/>
              </a:solidFill>
              <a:effectLst/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BAA7AB5-FD63-4BEB-BAFD-CE441A3B5F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07"/>
          <a:stretch/>
        </p:blipFill>
        <p:spPr>
          <a:xfrm>
            <a:off x="623025" y="1702138"/>
            <a:ext cx="11239108" cy="2371406"/>
          </a:xfrm>
          <a:prstGeom prst="rect">
            <a:avLst/>
          </a:prstGeom>
        </p:spPr>
      </p:pic>
      <p:sp>
        <p:nvSpPr>
          <p:cNvPr id="16" name="מלבן 15">
            <a:extLst>
              <a:ext uri="{FF2B5EF4-FFF2-40B4-BE49-F238E27FC236}">
                <a16:creationId xmlns:a16="http://schemas.microsoft.com/office/drawing/2014/main" id="{F5E1574E-99BC-4B6B-95C7-E5DD32E734ED}"/>
              </a:ext>
            </a:extLst>
          </p:cNvPr>
          <p:cNvSpPr/>
          <p:nvPr/>
        </p:nvSpPr>
        <p:spPr>
          <a:xfrm>
            <a:off x="9933478" y="3192409"/>
            <a:ext cx="1928655" cy="187367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45652120-5603-46B5-A63F-101EF62FC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85" y="4286680"/>
            <a:ext cx="7126224" cy="2097720"/>
          </a:xfrm>
          <a:prstGeom prst="rect">
            <a:avLst/>
          </a:prstGeom>
        </p:spPr>
      </p:pic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CA08E5C0-92DE-422E-A93B-A37E8A718639}"/>
              </a:ext>
            </a:extLst>
          </p:cNvPr>
          <p:cNvCxnSpPr>
            <a:cxnSpLocks/>
          </p:cNvCxnSpPr>
          <p:nvPr/>
        </p:nvCxnSpPr>
        <p:spPr>
          <a:xfrm flipH="1">
            <a:off x="7766304" y="4753596"/>
            <a:ext cx="682752" cy="126053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בועת דיבור: מלבן 23">
            <a:extLst>
              <a:ext uri="{FF2B5EF4-FFF2-40B4-BE49-F238E27FC236}">
                <a16:creationId xmlns:a16="http://schemas.microsoft.com/office/drawing/2014/main" id="{1B59A974-77DE-4466-B866-64BA9BF0C420}"/>
              </a:ext>
            </a:extLst>
          </p:cNvPr>
          <p:cNvSpPr/>
          <p:nvPr/>
        </p:nvSpPr>
        <p:spPr>
          <a:xfrm>
            <a:off x="7924800" y="4261991"/>
            <a:ext cx="3998292" cy="1235317"/>
          </a:xfrm>
          <a:prstGeom prst="wedgeRectCallout">
            <a:avLst>
              <a:gd name="adj1" fmla="val -22269"/>
              <a:gd name="adj2" fmla="val -78658"/>
            </a:avLst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BF50AF7B-41E2-421D-890C-094CBC2A5E46}"/>
              </a:ext>
            </a:extLst>
          </p:cNvPr>
          <p:cNvSpPr/>
          <p:nvPr/>
        </p:nvSpPr>
        <p:spPr>
          <a:xfrm>
            <a:off x="4593771" y="2891703"/>
            <a:ext cx="424200" cy="3007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צורה חופשית: צורה 12">
            <a:extLst>
              <a:ext uri="{FF2B5EF4-FFF2-40B4-BE49-F238E27FC236}">
                <a16:creationId xmlns:a16="http://schemas.microsoft.com/office/drawing/2014/main" id="{63208A47-A158-4046-9345-F21D8A32FA1B}"/>
              </a:ext>
            </a:extLst>
          </p:cNvPr>
          <p:cNvSpPr/>
          <p:nvPr/>
        </p:nvSpPr>
        <p:spPr>
          <a:xfrm>
            <a:off x="3348932" y="812981"/>
            <a:ext cx="5747657" cy="583044"/>
          </a:xfrm>
          <a:custGeom>
            <a:avLst/>
            <a:gdLst>
              <a:gd name="connsiteX0" fmla="*/ 0 w 3831158"/>
              <a:gd name="connsiteY0" fmla="*/ 64249 h 642490"/>
              <a:gd name="connsiteX1" fmla="*/ 64249 w 3831158"/>
              <a:gd name="connsiteY1" fmla="*/ 0 h 642490"/>
              <a:gd name="connsiteX2" fmla="*/ 3766909 w 3831158"/>
              <a:gd name="connsiteY2" fmla="*/ 0 h 642490"/>
              <a:gd name="connsiteX3" fmla="*/ 3831158 w 3831158"/>
              <a:gd name="connsiteY3" fmla="*/ 64249 h 642490"/>
              <a:gd name="connsiteX4" fmla="*/ 3831158 w 3831158"/>
              <a:gd name="connsiteY4" fmla="*/ 578241 h 642490"/>
              <a:gd name="connsiteX5" fmla="*/ 3766909 w 3831158"/>
              <a:gd name="connsiteY5" fmla="*/ 642490 h 642490"/>
              <a:gd name="connsiteX6" fmla="*/ 64249 w 3831158"/>
              <a:gd name="connsiteY6" fmla="*/ 642490 h 642490"/>
              <a:gd name="connsiteX7" fmla="*/ 0 w 3831158"/>
              <a:gd name="connsiteY7" fmla="*/ 578241 h 642490"/>
              <a:gd name="connsiteX8" fmla="*/ 0 w 3831158"/>
              <a:gd name="connsiteY8" fmla="*/ 64249 h 642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1158" h="642490">
                <a:moveTo>
                  <a:pt x="0" y="64249"/>
                </a:moveTo>
                <a:cubicBezTo>
                  <a:pt x="0" y="28765"/>
                  <a:pt x="28765" y="0"/>
                  <a:pt x="64249" y="0"/>
                </a:cubicBezTo>
                <a:lnTo>
                  <a:pt x="3766909" y="0"/>
                </a:lnTo>
                <a:cubicBezTo>
                  <a:pt x="3802393" y="0"/>
                  <a:pt x="3831158" y="28765"/>
                  <a:pt x="3831158" y="64249"/>
                </a:cubicBezTo>
                <a:lnTo>
                  <a:pt x="3831158" y="578241"/>
                </a:lnTo>
                <a:cubicBezTo>
                  <a:pt x="3831158" y="613725"/>
                  <a:pt x="3802393" y="642490"/>
                  <a:pt x="3766909" y="642490"/>
                </a:cubicBezTo>
                <a:lnTo>
                  <a:pt x="64249" y="642490"/>
                </a:lnTo>
                <a:cubicBezTo>
                  <a:pt x="28765" y="642490"/>
                  <a:pt x="0" y="613725"/>
                  <a:pt x="0" y="578241"/>
                </a:cubicBezTo>
                <a:lnTo>
                  <a:pt x="0" y="64249"/>
                </a:lnTo>
                <a:close/>
              </a:path>
            </a:pathLst>
          </a:custGeom>
          <a:noFill/>
          <a:ln w="19050"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64538" tIns="64538" rIns="64538" bIns="64538" numCol="1" spcCol="1270" anchor="ctr" anchorCtr="0">
            <a:noAutofit/>
          </a:bodyPr>
          <a:lstStyle/>
          <a:p>
            <a:pPr marL="0" lvl="0" indent="0" algn="ctr" defTabSz="5334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he-IL" sz="2100" b="1" u="sng" dirty="0">
                <a:solidFill>
                  <a:schemeClr val="accent6">
                    <a:lumMod val="75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הוראות תכנית</a:t>
            </a:r>
            <a:r>
              <a:rPr lang="he-IL" sz="2100" b="1" dirty="0">
                <a:solidFill>
                  <a:schemeClr val="accent6">
                    <a:lumMod val="75000"/>
                  </a:schemeClr>
                </a:solidFill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:  יחס לתכניות מאושרות</a:t>
            </a:r>
          </a:p>
        </p:txBody>
      </p:sp>
    </p:spTree>
    <p:extLst>
      <p:ext uri="{BB962C8B-B14F-4D97-AF65-F5344CB8AC3E}">
        <p14:creationId xmlns:p14="http://schemas.microsoft.com/office/powerpoint/2010/main" val="204348524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0CBBA478102542419369B7FB511DC026" ma:contentTypeVersion="19" ma:contentTypeDescription="צור מסמך חדש." ma:contentTypeScope="" ma:versionID="caa4d338816a3432ee9efd4e0b986660">
  <xsd:schema xmlns:xsd="http://www.w3.org/2001/XMLSchema" xmlns:xs="http://www.w3.org/2001/XMLSchema" xmlns:p="http://schemas.microsoft.com/office/2006/metadata/properties" xmlns:ns2="3fe75ebc-3a38-4154-af46-30b0b0204365" xmlns:ns3="9d9a1994-3045-406f-9be1-f4f36edd19ec" targetNamespace="http://schemas.microsoft.com/office/2006/metadata/properties" ma:root="true" ma:fieldsID="8ff80b96b1271a9a319700ac019ed795" ns2:_="" ns3:_="">
    <xsd:import namespace="3fe75ebc-3a38-4154-af46-30b0b0204365"/>
    <xsd:import namespace="9d9a1994-3045-406f-9be1-f4f36edd19e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e75ebc-3a38-4154-af46-30b0b020436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משותף עם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משותף עם פרטים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aee1aac-5f27-4c1a-9288-19365d99b226}" ma:internalName="TaxCatchAll" ma:showField="CatchAllData" ma:web="3fe75ebc-3a38-4154-af46-30b0b02043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9a1994-3045-406f-9be1-f4f36edd19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תגיות תמונה" ma:readOnly="false" ma:fieldId="{5cf76f15-5ced-4ddc-b409-7134ff3c332f}" ma:taxonomyMulti="true" ma:sspId="ff30e90a-0521-4d14-9f4f-29fae5ddbb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e75ebc-3a38-4154-af46-30b0b0204365" xsi:nil="true"/>
    <lcf76f155ced4ddcb4097134ff3c332f xmlns="9d9a1994-3045-406f-9be1-f4f36edd19e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D34F3B5-B32E-45F5-81B9-218B39A3CB28}"/>
</file>

<file path=customXml/itemProps2.xml><?xml version="1.0" encoding="utf-8"?>
<ds:datastoreItem xmlns:ds="http://schemas.openxmlformats.org/officeDocument/2006/customXml" ds:itemID="{418F30B3-540A-49A6-A3B4-1F00E9E20706}"/>
</file>

<file path=customXml/itemProps3.xml><?xml version="1.0" encoding="utf-8"?>
<ds:datastoreItem xmlns:ds="http://schemas.openxmlformats.org/officeDocument/2006/customXml" ds:itemID="{53DAD5D2-F33E-4DC4-B506-3B26F2112AD6}"/>
</file>

<file path=docProps/app.xml><?xml version="1.0" encoding="utf-8"?>
<Properties xmlns="http://schemas.openxmlformats.org/officeDocument/2006/extended-properties" xmlns:vt="http://schemas.openxmlformats.org/officeDocument/2006/docPropsVTypes">
  <TotalTime>1202</TotalTime>
  <Words>1622</Words>
  <Application>Microsoft Office PowerPoint</Application>
  <PresentationFormat>מסך רחב</PresentationFormat>
  <Paragraphs>219</Paragraphs>
  <Slides>19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David</vt:lpstr>
      <vt:lpstr>Times New Roman</vt:lpstr>
      <vt:lpstr>Wingdings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הודיה רוזיליו</dc:creator>
  <cp:lastModifiedBy>הודיה רוזיליו</cp:lastModifiedBy>
  <cp:revision>117</cp:revision>
  <dcterms:created xsi:type="dcterms:W3CDTF">2025-09-14T10:09:51Z</dcterms:created>
  <dcterms:modified xsi:type="dcterms:W3CDTF">2026-01-08T12:23:38Z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0x0101000CBBA478102542419369B7FB511DC026</vt:lpwstr>
  </property>
</Properties>
</file>